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9" r:id="rId3"/>
    <p:sldId id="273" r:id="rId4"/>
    <p:sldId id="260" r:id="rId5"/>
    <p:sldId id="261" r:id="rId6"/>
    <p:sldId id="262" r:id="rId7"/>
    <p:sldId id="282" r:id="rId8"/>
    <p:sldId id="263" r:id="rId9"/>
    <p:sldId id="280" r:id="rId10"/>
    <p:sldId id="265" r:id="rId11"/>
    <p:sldId id="267" r:id="rId12"/>
    <p:sldId id="277" r:id="rId13"/>
    <p:sldId id="264" r:id="rId14"/>
    <p:sldId id="275" r:id="rId15"/>
    <p:sldId id="266" r:id="rId16"/>
    <p:sldId id="268" r:id="rId17"/>
    <p:sldId id="269" r:id="rId18"/>
    <p:sldId id="274" r:id="rId19"/>
    <p:sldId id="270" r:id="rId20"/>
    <p:sldId id="283" r:id="rId21"/>
    <p:sldId id="271" r:id="rId22"/>
    <p:sldId id="281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A339C-3D24-424E-8E4C-A30BE8714999}" type="datetimeFigureOut">
              <a:rPr lang="tr-TR" smtClean="0"/>
              <a:t>25.12.2023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9A40C9-5D0F-477B-9E92-87AA8E29125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1077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9A40C9-5D0F-477B-9E92-87AA8E291255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7739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F6FF771F-9DCB-4C2D-91AC-DC63AC0441AB}" type="datetimeFigureOut">
              <a:rPr lang="tr-TR" smtClean="0"/>
              <a:t>25.12.2023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2547500-5376-49C0-8856-11E744B93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841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771F-9DCB-4C2D-91AC-DC63AC0441AB}" type="datetimeFigureOut">
              <a:rPr lang="tr-TR" smtClean="0"/>
              <a:t>25.12.2023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7500-5376-49C0-8856-11E744B93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873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6FF771F-9DCB-4C2D-91AC-DC63AC0441AB}" type="datetimeFigureOut">
              <a:rPr lang="tr-TR" smtClean="0"/>
              <a:t>25.12.2023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2547500-5376-49C0-8856-11E744B93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491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40" y="4415"/>
            <a:ext cx="12204640" cy="68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78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771F-9DCB-4C2D-91AC-DC63AC0441AB}" type="datetimeFigureOut">
              <a:rPr lang="tr-TR" smtClean="0"/>
              <a:t>25.12.2023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7500-5376-49C0-8856-11E744B93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59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6FF771F-9DCB-4C2D-91AC-DC63AC0441AB}" type="datetimeFigureOut">
              <a:rPr lang="tr-TR" smtClean="0"/>
              <a:t>25.12.2023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2547500-5376-49C0-8856-11E744B93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2709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6FF771F-9DCB-4C2D-91AC-DC63AC0441AB}" type="datetimeFigureOut">
              <a:rPr lang="tr-TR" smtClean="0"/>
              <a:t>25.12.2023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2547500-5376-49C0-8856-11E744B93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7594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6FF771F-9DCB-4C2D-91AC-DC63AC0441AB}" type="datetimeFigureOut">
              <a:rPr lang="tr-TR" smtClean="0"/>
              <a:t>25.12.2023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2547500-5376-49C0-8856-11E744B93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32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771F-9DCB-4C2D-91AC-DC63AC0441AB}" type="datetimeFigureOut">
              <a:rPr lang="tr-TR" smtClean="0"/>
              <a:t>25.12.2023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7500-5376-49C0-8856-11E744B93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8140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6FF771F-9DCB-4C2D-91AC-DC63AC0441AB}" type="datetimeFigureOut">
              <a:rPr lang="tr-TR" smtClean="0"/>
              <a:t>25.12.2023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D2547500-5376-49C0-8856-11E744B93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504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F771F-9DCB-4C2D-91AC-DC63AC0441AB}" type="datetimeFigureOut">
              <a:rPr lang="tr-TR" smtClean="0"/>
              <a:t>25.12.2023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7500-5376-49C0-8856-11E744B93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005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F6FF771F-9DCB-4C2D-91AC-DC63AC0441AB}" type="datetimeFigureOut">
              <a:rPr lang="tr-TR" smtClean="0"/>
              <a:t>25.12.2023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D2547500-5376-49C0-8856-11E744B93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21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F771F-9DCB-4C2D-91AC-DC63AC0441AB}" type="datetimeFigureOut">
              <a:rPr lang="tr-TR" smtClean="0"/>
              <a:t>25.12.2023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47500-5376-49C0-8856-11E744B936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678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9529F52E-3A32-4BD7-9C1B-A8829078F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/>
          <a:lstStyle/>
          <a:p>
            <a:r>
              <a:rPr lang="tr-TR" dirty="0"/>
              <a:t>Öz Disiplin </a:t>
            </a:r>
            <a:r>
              <a:rPr lang="tr-TR" dirty="0" smtClean="0"/>
              <a:t>Geliştirme</a:t>
            </a:r>
            <a:br>
              <a:rPr lang="tr-TR" dirty="0" smtClean="0"/>
            </a:br>
            <a:r>
              <a:rPr lang="tr-TR" dirty="0" smtClean="0"/>
              <a:t>Otokontrol</a:t>
            </a:r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974378B5-C06C-44F8-9F79-A94EA914B9F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20" y="5646388"/>
            <a:ext cx="884364" cy="88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16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0A5242-6DD5-43CD-A952-001AA789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Öz Disiplin Kazanma</a:t>
            </a:r>
            <a:br>
              <a:rPr lang="tr-TR" dirty="0"/>
            </a:br>
            <a:r>
              <a:rPr lang="tr-TR" dirty="0"/>
              <a:t>- Sabah uyandığınızda -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19BFD7-7ACC-4CAB-A21C-CFB6550B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55" y="1617785"/>
            <a:ext cx="6281873" cy="4248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accent2"/>
                </a:solidFill>
              </a:rPr>
              <a:t>Uyanır uyanmaz beyninizi eğitmeye başlayın</a:t>
            </a:r>
            <a:r>
              <a:rPr lang="tr-TR" sz="2000" b="1" dirty="0">
                <a:solidFill>
                  <a:schemeClr val="accent2"/>
                </a:solidFill>
              </a:rPr>
              <a:t>.</a:t>
            </a:r>
          </a:p>
          <a:p>
            <a:r>
              <a:rPr lang="tr-TR" dirty="0"/>
              <a:t>Güne şu soruyla başlayın: ‘’Bugün tamamlamam gereken bir işim var mı?’’. Bu teknik sayesinde gün içinde ulaşmanız gereken hedeflerinize odaklanabilir ve onu önceliğinize alabilirsiniz. </a:t>
            </a:r>
          </a:p>
          <a:p>
            <a:r>
              <a:rPr lang="tr-TR" dirty="0"/>
              <a:t>Peki buna nasıl başlarsınız? Kafanızdakileri yazıya dökebilir; büyük harflerle bir kağıda yazıp o kağıdı yatak odanızın veya banyonuzun duvarına asabilirsiniz. Bu durum planlarınızı harekete dökmenizi ve gününüzü bu hedef doğrultusunda geçirmenizi sağlayacaktır.</a:t>
            </a:r>
            <a:endParaRPr lang="tr-TR" sz="2000" b="1" dirty="0">
              <a:solidFill>
                <a:schemeClr val="accent3"/>
              </a:solidFill>
            </a:endParaRPr>
          </a:p>
        </p:txBody>
      </p:sp>
      <p:pic>
        <p:nvPicPr>
          <p:cNvPr id="4098" name="Picture 2" descr="Çay, İÇmek, Fincan, Içecek, Sıcak Içecekler">
            <a:extLst>
              <a:ext uri="{FF2B5EF4-FFF2-40B4-BE49-F238E27FC236}">
                <a16:creationId xmlns:a16="http://schemas.microsoft.com/office/drawing/2014/main" id="{96183BB4-5A5A-417D-AAB2-6ECE24124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941" y="647114"/>
            <a:ext cx="1764983" cy="148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407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0A5242-6DD5-43CD-A952-001AA789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Öz Disiplin Kazanma</a:t>
            </a:r>
            <a:br>
              <a:rPr lang="tr-TR" dirty="0"/>
            </a:br>
            <a:r>
              <a:rPr lang="tr-TR" dirty="0"/>
              <a:t>- Sabah uyandığınızda -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19BFD7-7ACC-4CAB-A21C-CFB6550B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1161" y="1674055"/>
            <a:ext cx="6281873" cy="44199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>
                <a:solidFill>
                  <a:schemeClr val="accent6"/>
                </a:solidFill>
              </a:rPr>
              <a:t>Zevk alacağınız işlerinizden önce zor işlerinizi bitirin.</a:t>
            </a:r>
          </a:p>
          <a:p>
            <a:pPr marL="0" indent="0">
              <a:buNone/>
            </a:pPr>
            <a:endParaRPr lang="tr-TR" sz="2400" b="1" dirty="0">
              <a:solidFill>
                <a:schemeClr val="accent6"/>
              </a:solidFill>
            </a:endParaRPr>
          </a:p>
          <a:p>
            <a:r>
              <a:rPr lang="tr-TR" dirty="0"/>
              <a:t>Sabahları erkenden zor işleri bitirmeyi kendinizde bir alışkanlık haline getirin. Böylelikle çalışmanız gereken bir sınav veya bitirmeniz gereken bir proje olduğunda içinizdeki erteleme dürtüsünü engellemiş olursunuz. </a:t>
            </a:r>
          </a:p>
          <a:p>
            <a:r>
              <a:rPr lang="tr-TR" dirty="0"/>
              <a:t>Ayrıca, günün ilk saatleri zihninizin en etkili ve sağlıklı çalıştığı zamanlar olduğu için yaptığınız işe odaklanmanızı ve konsantre olmanızı da arttıracaksınız.</a:t>
            </a:r>
            <a:endParaRPr lang="tr-TR" sz="24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tr-TR" sz="20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10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Öz Disiplin Kazanma</a:t>
            </a:r>
            <a:br>
              <a:rPr lang="tr-TR" dirty="0"/>
            </a:br>
            <a:r>
              <a:rPr lang="tr-TR" dirty="0"/>
              <a:t>- Sabah uyandığınızda -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Bugün günlük hedefin ne ?</a:t>
            </a:r>
          </a:p>
          <a:p>
            <a:r>
              <a:rPr lang="tr-TR" dirty="0" smtClean="0"/>
              <a:t>Hedefini planladın mı?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603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0A5242-6DD5-43CD-A952-001AA789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 Disiplin Kazanma Basamakları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19BFD7-7ACC-4CAB-A21C-CFB6550B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020" y="1985276"/>
            <a:ext cx="6281873" cy="2912012"/>
          </a:xfrm>
        </p:spPr>
        <p:txBody>
          <a:bodyPr/>
          <a:lstStyle/>
          <a:p>
            <a:r>
              <a:rPr lang="tr-TR" dirty="0"/>
              <a:t>Hedefim ne? Neye ulaşmak istiyorum?</a:t>
            </a:r>
          </a:p>
          <a:p>
            <a:r>
              <a:rPr lang="tr-TR" dirty="0"/>
              <a:t>Hedefime ulaşmak için neler yapmalıyım? Hangi adımları atacağım?</a:t>
            </a:r>
          </a:p>
          <a:p>
            <a:r>
              <a:rPr lang="tr-TR" dirty="0"/>
              <a:t>Hedefe ulaşılacak zamanın planlanması. Ne </a:t>
            </a:r>
            <a:r>
              <a:rPr lang="nn-NO" dirty="0"/>
              <a:t>kadar sürede hangi noktaya ulaşacağım?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1769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0A5242-6DD5-43CD-A952-001AA789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 Disiplin Kazanma Basamakları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19BFD7-7ACC-4CAB-A21C-CFB6550B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499" y="2349925"/>
            <a:ext cx="6281873" cy="2456442"/>
          </a:xfrm>
        </p:spPr>
        <p:txBody>
          <a:bodyPr/>
          <a:lstStyle/>
          <a:p>
            <a:r>
              <a:rPr lang="tr-TR" dirty="0"/>
              <a:t>Ödülüm ne? Neye ulaşacağım?</a:t>
            </a:r>
          </a:p>
          <a:p>
            <a:r>
              <a:rPr lang="tr-TR" dirty="0"/>
              <a:t>Engellerin farkında olunmalı ve onlarla mücadele edilmelidir.</a:t>
            </a:r>
          </a:p>
        </p:txBody>
      </p:sp>
    </p:spTree>
    <p:extLst>
      <p:ext uri="{BB962C8B-B14F-4D97-AF65-F5344CB8AC3E}">
        <p14:creationId xmlns:p14="http://schemas.microsoft.com/office/powerpoint/2010/main" val="3416882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0A5242-6DD5-43CD-A952-001AA789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 Disiplin Kazanma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19BFD7-7ACC-4CAB-A21C-CFB6550BA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Öz disiplin kazanmak ve hedeflere ulaşmak için planlama ve düzen önemli unsurlardır.</a:t>
            </a:r>
          </a:p>
          <a:p>
            <a:r>
              <a:rPr lang="tr-TR" dirty="0"/>
              <a:t>Öz disiplin kazanmaya çalışırken Kendinizi ödüllendirmelisiniz.</a:t>
            </a:r>
          </a:p>
          <a:p>
            <a:r>
              <a:rPr lang="tr-TR" dirty="0"/>
              <a:t>Sağlıklı beslenme, düzenli ve kaliteli bir uyku, hem daha disiplinli olmanızı sağlar hem de hafızanızı iyileştirir.</a:t>
            </a:r>
          </a:p>
          <a:p>
            <a:r>
              <a:rPr lang="tr-TR" dirty="0"/>
              <a:t>Öz disiplinin temelinde yatan unsurlardan biri de zaman yönetimidir.</a:t>
            </a:r>
          </a:p>
        </p:txBody>
      </p:sp>
    </p:spTree>
    <p:extLst>
      <p:ext uri="{BB962C8B-B14F-4D97-AF65-F5344CB8AC3E}">
        <p14:creationId xmlns:p14="http://schemas.microsoft.com/office/powerpoint/2010/main" val="3760823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0A5242-6DD5-43CD-A952-001AA789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 Disiplin Kazanma Yolları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19BFD7-7ACC-4CAB-A21C-CFB6550BA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tr-TR" dirty="0"/>
              <a:t>Acele etmeyin, bir gecede öz disiplin geliştirmeye çalışmayın. İşe küçük adımlar atarak başlayın.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 Size iyi gelen davranışları alışkanlık haline getirin.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Hayır demeyi öğrenin. Bu sadece dışarıdan gelen önerilere değil, kendi içgüdülerinize kapılmamak anlamına da gelir.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Spor yapın ya da bir müzik aletiyle ilgilenin.</a:t>
            </a:r>
          </a:p>
          <a:p>
            <a:pPr marL="342900" indent="-342900">
              <a:buFont typeface="+mj-lt"/>
              <a:buAutoNum type="arabicPeriod"/>
            </a:pPr>
            <a:r>
              <a:rPr lang="tr-TR" dirty="0"/>
              <a:t>İmrendiğiniz kişilerden ilham alın. </a:t>
            </a:r>
            <a:r>
              <a:rPr lang="tr-TR" dirty="0" smtClean="0"/>
              <a:t>Hayat hikayelerini araştırın.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06793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0A5242-6DD5-43CD-A952-001AA789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Güçlü Bir İradeye ve Öz Disiplin Sahip Olmanın Avantajları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19BFD7-7ACC-4CAB-A21C-CFB6550B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1634019"/>
            <a:ext cx="6281873" cy="3589961"/>
          </a:xfrm>
        </p:spPr>
        <p:txBody>
          <a:bodyPr/>
          <a:lstStyle/>
          <a:p>
            <a:r>
              <a:rPr lang="tr-TR" dirty="0"/>
              <a:t>Düşüncelerinizi yöneterek zihninizin patronunun siz olduğunu gösterebilirsiniz.</a:t>
            </a:r>
          </a:p>
          <a:p>
            <a:r>
              <a:rPr lang="tr-TR" dirty="0"/>
              <a:t>Alışkanlıklarınızı yönlendirerek konsantrasyonu arttırabilirsiniz.</a:t>
            </a:r>
          </a:p>
          <a:p>
            <a:r>
              <a:rPr lang="tr-TR" dirty="0"/>
              <a:t>Hedeflerinizi ve hayallerinizi yaşama geçirerek iç huzuru ve öz güveni yakalayabilirsiniz.</a:t>
            </a:r>
          </a:p>
          <a:p>
            <a:r>
              <a:rPr lang="tr-TR" dirty="0"/>
              <a:t>Dış etkenlerin sizin üzerinizdeki negatif etkileri azaltabilirsiniz.</a:t>
            </a:r>
          </a:p>
        </p:txBody>
      </p:sp>
    </p:spTree>
    <p:extLst>
      <p:ext uri="{BB962C8B-B14F-4D97-AF65-F5344CB8AC3E}">
        <p14:creationId xmlns:p14="http://schemas.microsoft.com/office/powerpoint/2010/main" val="4289236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0A5242-6DD5-43CD-A952-001AA789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Güçlü Bir İradeye ve Öz Disiplin Sahip Olmanın Avantajları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19BFD7-7ACC-4CAB-A21C-CFB6550B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1496" y="2360561"/>
            <a:ext cx="6281873" cy="2456442"/>
          </a:xfrm>
        </p:spPr>
        <p:txBody>
          <a:bodyPr/>
          <a:lstStyle/>
          <a:p>
            <a:r>
              <a:rPr lang="tr-TR" dirty="0"/>
              <a:t>Kişisel ve ruhsal gelişiminizi destekleyebilirsiniz.</a:t>
            </a:r>
          </a:p>
          <a:p>
            <a:r>
              <a:rPr lang="tr-TR" dirty="0"/>
              <a:t>Günlük hayatınızı kontrol edebilir, istemediğiniz alışkanlıkları ve davranışları bırakabilirsiniz.</a:t>
            </a:r>
          </a:p>
          <a:p>
            <a:r>
              <a:rPr lang="tr-TR" dirty="0"/>
              <a:t>Tembellikten kurtularak daha istekli, daha çalışkan bir ruh yapısına kavuşabilirsiniz.</a:t>
            </a:r>
          </a:p>
        </p:txBody>
      </p:sp>
      <p:pic>
        <p:nvPicPr>
          <p:cNvPr id="5122" name="Picture 2" descr="Kitap, Raf, Mobilya, Tasarım, Ahşap, Kütüphane, Ofis">
            <a:extLst>
              <a:ext uri="{FF2B5EF4-FFF2-40B4-BE49-F238E27FC236}">
                <a16:creationId xmlns:a16="http://schemas.microsoft.com/office/drawing/2014/main" id="{4E293C9C-8370-4EC8-9024-7DBF067D7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496" y="0"/>
            <a:ext cx="5448886" cy="2456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01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0A5242-6DD5-43CD-A952-001AA789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Unutmayın ! Hiç kimse her zaman disiplinli değildir.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19BFD7-7ACC-4CAB-A21C-CFB6550BA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Disiplinli olmak tatmin edicidir, üretkenliği arttırır ve pratikte daha kolaydır. Ama hiç kimse her zaman disiplinli olamaz. Disiplinli insanlar, bu durumun farkındadırlar; disiplinden koptukları anlar için kendilerini affedebilir ve önlerine bakabilirler.</a:t>
            </a:r>
          </a:p>
        </p:txBody>
      </p:sp>
    </p:spTree>
    <p:extLst>
      <p:ext uri="{BB962C8B-B14F-4D97-AF65-F5344CB8AC3E}">
        <p14:creationId xmlns:p14="http://schemas.microsoft.com/office/powerpoint/2010/main" val="2839370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0A5242-6DD5-43CD-A952-001AA789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İrade ve Öz Disiplin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19BFD7-7ACC-4CAB-A21C-CFB6550BA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Şu cümle size tanıdık geliyor </a:t>
            </a:r>
            <a:r>
              <a:rPr lang="de-DE" dirty="0"/>
              <a:t>mu</a:t>
            </a:r>
            <a:r>
              <a:rPr lang="tr-TR" dirty="0"/>
              <a:t> </a:t>
            </a:r>
            <a:r>
              <a:rPr lang="de-DE" dirty="0"/>
              <a:t>?</a:t>
            </a:r>
            <a:r>
              <a:rPr lang="tr-TR" dirty="0"/>
              <a:t> </a:t>
            </a:r>
          </a:p>
          <a:p>
            <a:r>
              <a:rPr lang="de-DE" dirty="0"/>
              <a:t>"Ke</a:t>
            </a:r>
            <a:r>
              <a:rPr lang="tr-TR" dirty="0"/>
              <a:t>ş</a:t>
            </a:r>
            <a:r>
              <a:rPr lang="de-DE" dirty="0"/>
              <a:t>ke</a:t>
            </a:r>
            <a:r>
              <a:rPr lang="tr-TR" dirty="0"/>
              <a:t> </a:t>
            </a:r>
            <a:r>
              <a:rPr lang="de-DE" dirty="0"/>
              <a:t>iradem v</a:t>
            </a:r>
            <a:r>
              <a:rPr lang="tr-TR" dirty="0"/>
              <a:t>e </a:t>
            </a:r>
            <a:r>
              <a:rPr lang="de-DE" dirty="0"/>
              <a:t>kendime</a:t>
            </a:r>
            <a:r>
              <a:rPr lang="tr-TR" dirty="0"/>
              <a:t> hakimiyetim daha güçlü olsaydı." </a:t>
            </a:r>
          </a:p>
          <a:p>
            <a:r>
              <a:rPr lang="tr-TR" dirty="0"/>
              <a:t>Bu ifadeyi hayatınızda kaç kez kullandınız acaba? </a:t>
            </a:r>
          </a:p>
          <a:p>
            <a:r>
              <a:rPr lang="tr-TR" dirty="0"/>
              <a:t>Kaç kere bir şeyler yapmaya başladınız ve kısa bir süre sonra bıraktınız? </a:t>
            </a:r>
          </a:p>
        </p:txBody>
      </p:sp>
    </p:spTree>
    <p:extLst>
      <p:ext uri="{BB962C8B-B14F-4D97-AF65-F5344CB8AC3E}">
        <p14:creationId xmlns:p14="http://schemas.microsoft.com/office/powerpoint/2010/main" val="3218944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574A579-2CBB-3377-3494-8492A6C763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39" y="47222"/>
            <a:ext cx="10144523" cy="6810778"/>
          </a:xfrm>
        </p:spPr>
      </p:pic>
    </p:spTree>
    <p:extLst>
      <p:ext uri="{BB962C8B-B14F-4D97-AF65-F5344CB8AC3E}">
        <p14:creationId xmlns:p14="http://schemas.microsoft.com/office/powerpoint/2010/main" val="15029033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0A5242-6DD5-43CD-A952-001AA789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Kendini Tanı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19BFD7-7ACC-4CAB-A21C-CFB6550BA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</a:rPr>
              <a:t>Anı Yaşa.</a:t>
            </a:r>
          </a:p>
          <a:p>
            <a:r>
              <a:rPr lang="tr-TR" dirty="0">
                <a:solidFill>
                  <a:schemeClr val="accent2"/>
                </a:solidFill>
              </a:rPr>
              <a:t>Sınırlarını Çiz.</a:t>
            </a:r>
          </a:p>
          <a:p>
            <a:r>
              <a:rPr lang="tr-TR" dirty="0">
                <a:solidFill>
                  <a:schemeClr val="accent3"/>
                </a:solidFill>
              </a:rPr>
              <a:t>Ne Kadar Tekrar </a:t>
            </a:r>
            <a:r>
              <a:rPr lang="tr-TR" dirty="0" smtClean="0">
                <a:solidFill>
                  <a:schemeClr val="accent3"/>
                </a:solidFill>
              </a:rPr>
              <a:t>  </a:t>
            </a:r>
            <a:r>
              <a:rPr lang="tr-TR" dirty="0" smtClean="0">
                <a:solidFill>
                  <a:schemeClr val="accent4"/>
                </a:solidFill>
              </a:rPr>
              <a:t>O </a:t>
            </a:r>
            <a:r>
              <a:rPr lang="tr-TR" dirty="0">
                <a:solidFill>
                  <a:schemeClr val="accent4"/>
                </a:solidFill>
              </a:rPr>
              <a:t>Kadar Başarı.</a:t>
            </a:r>
          </a:p>
          <a:p>
            <a:r>
              <a:rPr lang="tr-TR" dirty="0">
                <a:solidFill>
                  <a:schemeClr val="accent5"/>
                </a:solidFill>
              </a:rPr>
              <a:t>Pes Etme</a:t>
            </a:r>
          </a:p>
          <a:p>
            <a:r>
              <a:rPr lang="tr-TR" dirty="0">
                <a:solidFill>
                  <a:schemeClr val="accent6"/>
                </a:solidFill>
              </a:rPr>
              <a:t>Eğlenceye Vakit Ayır.</a:t>
            </a:r>
          </a:p>
        </p:txBody>
      </p:sp>
    </p:spTree>
    <p:extLst>
      <p:ext uri="{BB962C8B-B14F-4D97-AF65-F5344CB8AC3E}">
        <p14:creationId xmlns:p14="http://schemas.microsoft.com/office/powerpoint/2010/main" val="3663142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351584" y="233248"/>
            <a:ext cx="7632848" cy="1008112"/>
            <a:chOff x="683568" y="2708920"/>
            <a:chExt cx="7632848" cy="1008112"/>
          </a:xfrm>
        </p:grpSpPr>
        <p:sp>
          <p:nvSpPr>
            <p:cNvPr id="3" name="Yuvarlatılmış Çapraz Köşeli Dikdörtgen 2"/>
            <p:cNvSpPr/>
            <p:nvPr/>
          </p:nvSpPr>
          <p:spPr>
            <a:xfrm>
              <a:off x="683568" y="2708920"/>
              <a:ext cx="7632848" cy="1008112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/>
            <p:cNvSpPr txBox="1"/>
            <p:nvPr/>
          </p:nvSpPr>
          <p:spPr>
            <a:xfrm>
              <a:off x="1331640" y="2951366"/>
              <a:ext cx="65527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/>
                <a:t>HAYDİ DENEYELİM…</a:t>
              </a:r>
            </a:p>
          </p:txBody>
        </p:sp>
      </p:grpSp>
      <p:pic>
        <p:nvPicPr>
          <p:cNvPr id="1027" name="Picture 3" descr="C:\Users\RAM Rehberlik\Desktop\Downloads\pngegg (14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412776"/>
            <a:ext cx="7560840" cy="49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143672" y="162880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Ne yapmak istiyorsun?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3143672" y="2644305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Bunun için neler yapmak gerekir?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3147368" y="357301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Bunları ne zaman ve nasıl yapacaksın?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3172437" y="472514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Hayatına uyarla, sürekli hale getir?</a:t>
            </a:r>
          </a:p>
        </p:txBody>
      </p:sp>
      <p:pic>
        <p:nvPicPr>
          <p:cNvPr id="1028" name="Picture 4" descr="C:\Users\RAM Rehberlik\Desktop\Downloads\pngegg (1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24" y="360058"/>
            <a:ext cx="1278142" cy="881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33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0A5242-6DD5-43CD-A952-001AA789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İrade ve Öz Disiplin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19BFD7-7ACC-4CAB-A21C-CFB6550B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1499" y="690644"/>
            <a:ext cx="6281873" cy="2456442"/>
          </a:xfrm>
        </p:spPr>
        <p:txBody>
          <a:bodyPr>
            <a:normAutofit/>
          </a:bodyPr>
          <a:lstStyle/>
          <a:p>
            <a:r>
              <a:rPr lang="tr-TR" dirty="0" smtClean="0"/>
              <a:t>Herkesin erteleme, </a:t>
            </a:r>
            <a:r>
              <a:rPr lang="tr-TR" dirty="0"/>
              <a:t>tembellik</a:t>
            </a:r>
            <a:r>
              <a:rPr lang="tr-TR" dirty="0" smtClean="0"/>
              <a:t>, hazzı erteleyememe, devamını </a:t>
            </a:r>
            <a:r>
              <a:rPr lang="tr-TR" dirty="0"/>
              <a:t>getirememe vb. gibi üstesinden gelmeyi istediği bazı alışkanlıkları vardır. </a:t>
            </a:r>
          </a:p>
          <a:p>
            <a:r>
              <a:rPr lang="tr-TR" dirty="0"/>
              <a:t>İşte bunları yenebilmemiz için iradeye ve öz-disipline gereksinim duyarız.</a:t>
            </a:r>
          </a:p>
        </p:txBody>
      </p:sp>
      <p:pic>
        <p:nvPicPr>
          <p:cNvPr id="2050" name="Picture 2" descr="Bulut, Erkekler, Gökyüzü, Insanlar, Merdiven, Inanç">
            <a:extLst>
              <a:ext uri="{FF2B5EF4-FFF2-40B4-BE49-F238E27FC236}">
                <a16:creationId xmlns:a16="http://schemas.microsoft.com/office/drawing/2014/main" id="{3254D4E3-1FE1-4FC7-932D-F52663F7A2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607" y="2982351"/>
            <a:ext cx="4792394" cy="387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126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0A5242-6DD5-43CD-A952-001AA789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İrade ve Öz Disiplin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19BFD7-7ACC-4CAB-A21C-CFB6550BA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b="1" dirty="0">
                <a:solidFill>
                  <a:schemeClr val="accent3"/>
                </a:solidFill>
              </a:rPr>
              <a:t>İrade:</a:t>
            </a:r>
            <a:r>
              <a:rPr lang="tr-TR" dirty="0"/>
              <a:t> Tehlikeli ve gereksiz istekleri kontrol edebilmek, tembelliğin ve </a:t>
            </a:r>
            <a:r>
              <a:rPr lang="de-DE" dirty="0"/>
              <a:t>ertelemen</a:t>
            </a:r>
            <a:r>
              <a:rPr lang="tr-TR" dirty="0"/>
              <a:t>i</a:t>
            </a:r>
            <a:r>
              <a:rPr lang="de-DE" dirty="0"/>
              <a:t>n üstes</a:t>
            </a:r>
            <a:r>
              <a:rPr lang="tr-TR" dirty="0"/>
              <a:t>i</a:t>
            </a:r>
            <a:r>
              <a:rPr lang="de-DE" dirty="0"/>
              <a:t>nden geleb</a:t>
            </a:r>
            <a:r>
              <a:rPr lang="tr-TR" dirty="0"/>
              <a:t>i</a:t>
            </a:r>
            <a:r>
              <a:rPr lang="de-DE" dirty="0"/>
              <a:t>lmek,</a:t>
            </a:r>
            <a:r>
              <a:rPr lang="tr-TR" dirty="0"/>
              <a:t>verilen kararı başarıyla sonuca ulaşana kadar onu kararlıkla takip edebilmektir.</a:t>
            </a:r>
          </a:p>
          <a:p>
            <a:r>
              <a:rPr lang="tr-TR" dirty="0"/>
              <a:t>Gereksiz ve yararsız arzulara boyun eğme isteğinin, duyguların ve eyleme geçme </a:t>
            </a:r>
            <a:r>
              <a:rPr lang="pt-BR" dirty="0"/>
              <a:t>karşısında duran d</a:t>
            </a:r>
            <a:r>
              <a:rPr lang="tr-TR" dirty="0"/>
              <a:t>i</a:t>
            </a:r>
            <a:r>
              <a:rPr lang="pt-BR" dirty="0"/>
              <a:t>renc</a:t>
            </a:r>
            <a:r>
              <a:rPr lang="tr-TR" dirty="0"/>
              <a:t>i</a:t>
            </a:r>
            <a:r>
              <a:rPr lang="pt-BR" dirty="0"/>
              <a:t>n üstes</a:t>
            </a:r>
            <a:r>
              <a:rPr lang="tr-TR" dirty="0"/>
              <a:t>i</a:t>
            </a:r>
            <a:r>
              <a:rPr lang="pt-BR" dirty="0"/>
              <a:t>nden</a:t>
            </a:r>
            <a:r>
              <a:rPr lang="tr-TR" dirty="0"/>
              <a:t> gelen iç güçtür.</a:t>
            </a:r>
          </a:p>
          <a:p>
            <a:r>
              <a:rPr lang="tr-TR" dirty="0"/>
              <a:t>Maddi ve manevi başarının köşe taşıdır.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86017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0A5242-6DD5-43CD-A952-001AA789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 Disiplin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19BFD7-7ACC-4CAB-A21C-CFB6550BA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b="1" dirty="0">
                <a:solidFill>
                  <a:schemeClr val="accent5"/>
                </a:solidFill>
              </a:rPr>
              <a:t>Öz disiplin </a:t>
            </a:r>
            <a:r>
              <a:rPr lang="tr-TR" dirty="0"/>
              <a:t>iradenin ortağıdır. Kişinin belirlemiş olduğu hedeflere ulaşabilmesi için iç güdü, duygu, istek ve davranışlarını kontrol altında tutması; hedeflerine odaklanması, izlemesi gereken süreçleri takip ederek hedefe ulaşma sürecindeki yoluna çıkan herhangi bir engele takılmadan devam edebilmek demektir.</a:t>
            </a:r>
          </a:p>
        </p:txBody>
      </p:sp>
    </p:spTree>
    <p:extLst>
      <p:ext uri="{BB962C8B-B14F-4D97-AF65-F5344CB8AC3E}">
        <p14:creationId xmlns:p14="http://schemas.microsoft.com/office/powerpoint/2010/main" val="1613538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0A5242-6DD5-43CD-A952-001AA789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 Disiplin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19BFD7-7ACC-4CAB-A21C-CFB6550B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3455" y="409290"/>
            <a:ext cx="6281873" cy="2910685"/>
          </a:xfrm>
        </p:spPr>
        <p:txBody>
          <a:bodyPr>
            <a:normAutofit lnSpcReduction="10000"/>
          </a:bodyPr>
          <a:lstStyle/>
          <a:p>
            <a:r>
              <a:rPr lang="tr-TR" dirty="0"/>
              <a:t>"Hayallerinize dikkat edin, çünkü onlar düşünceye dönüşürler.</a:t>
            </a:r>
          </a:p>
          <a:p>
            <a:r>
              <a:rPr lang="tr-TR" dirty="0"/>
              <a:t>Düşüncelerinize dikkat edin; çünkü onlar davranışa dönüşürler.</a:t>
            </a:r>
          </a:p>
          <a:p>
            <a:r>
              <a:rPr lang="tr-TR" dirty="0"/>
              <a:t>Davranışlarınıza dikkat edin; çünkü onlar alışkanlığa dönüşürler.</a:t>
            </a:r>
          </a:p>
          <a:p>
            <a:r>
              <a:rPr lang="tr-TR" dirty="0"/>
              <a:t>Alışkanlıklarınıza dikkat edin; çünkü onlar kaderiniz olur."</a:t>
            </a:r>
          </a:p>
        </p:txBody>
      </p:sp>
      <p:pic>
        <p:nvPicPr>
          <p:cNvPr id="3074" name="Picture 2" descr="Kitabın, Kütüphane, Eğitim, Edebiyat, Bilgi, Okul">
            <a:extLst>
              <a:ext uri="{FF2B5EF4-FFF2-40B4-BE49-F238E27FC236}">
                <a16:creationId xmlns:a16="http://schemas.microsoft.com/office/drawing/2014/main" id="{E2A656F8-AAE3-400D-8BB0-A46654F49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92" y="3538026"/>
            <a:ext cx="4079630" cy="291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111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736123" cy="2456442"/>
          </a:xfrm>
        </p:spPr>
        <p:txBody>
          <a:bodyPr/>
          <a:lstStyle/>
          <a:p>
            <a:r>
              <a:rPr lang="tr-TR" dirty="0" smtClean="0"/>
              <a:t>MARSHMALLOW DENEYİ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172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00A5242-6DD5-43CD-A952-001AA789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 Disiplin Nasıl Kazanılır 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619BFD7-7ACC-4CAB-A21C-CFB6550BA1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/>
              <a:t>Öz disiplin konusunda atılacak en</a:t>
            </a:r>
            <a:r>
              <a:rPr lang="tr-TR" dirty="0"/>
              <a:t> önemli adım haz duygusunu erteleyebilmeyi öğrenmektir. Hazzı erteleyebilmek gerçekten istediğimiz şey uğruna bekleyebilmeyi, ilgili konuda gerçekten kararlı olmayı ve sabredebilmeyi gerektirir. </a:t>
            </a:r>
          </a:p>
          <a:p>
            <a:r>
              <a:rPr lang="tr-TR" dirty="0"/>
              <a:t>Eğer bu savaşı vermezsek, vazgeçersek ya da ertelersek, doyurulmayan bu </a:t>
            </a:r>
            <a:r>
              <a:rPr lang="nn-NO" dirty="0"/>
              <a:t>istek tekrar tekrar canlanacak ve</a:t>
            </a:r>
            <a:r>
              <a:rPr lang="tr-TR" dirty="0"/>
              <a:t> bizi rahatsız edecektir.</a:t>
            </a:r>
          </a:p>
        </p:txBody>
      </p:sp>
    </p:spTree>
    <p:extLst>
      <p:ext uri="{BB962C8B-B14F-4D97-AF65-F5344CB8AC3E}">
        <p14:creationId xmlns:p14="http://schemas.microsoft.com/office/powerpoint/2010/main" val="22729404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 1"/>
          <p:cNvGrpSpPr/>
          <p:nvPr/>
        </p:nvGrpSpPr>
        <p:grpSpPr>
          <a:xfrm>
            <a:off x="2351584" y="233249"/>
            <a:ext cx="7632848" cy="1196553"/>
            <a:chOff x="683568" y="2708920"/>
            <a:chExt cx="7632848" cy="1196553"/>
          </a:xfrm>
        </p:grpSpPr>
        <p:sp>
          <p:nvSpPr>
            <p:cNvPr id="3" name="Yuvarlatılmış Çapraz Köşeli Dikdörtgen 2"/>
            <p:cNvSpPr/>
            <p:nvPr/>
          </p:nvSpPr>
          <p:spPr>
            <a:xfrm>
              <a:off x="683568" y="2708920"/>
              <a:ext cx="7632848" cy="1008112"/>
            </a:xfrm>
            <a:prstGeom prst="round2Diag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" name="Metin kutusu 3"/>
            <p:cNvSpPr txBox="1"/>
            <p:nvPr/>
          </p:nvSpPr>
          <p:spPr>
            <a:xfrm>
              <a:off x="1331640" y="2951366"/>
              <a:ext cx="65527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2800" b="1" dirty="0"/>
                <a:t>KENDİ ÖZ DİSİPLİNİMİZİ OLUŞTURMAK</a:t>
              </a:r>
            </a:p>
          </p:txBody>
        </p:sp>
      </p:grpSp>
      <p:grpSp>
        <p:nvGrpSpPr>
          <p:cNvPr id="9" name="Grup 8"/>
          <p:cNvGrpSpPr/>
          <p:nvPr/>
        </p:nvGrpSpPr>
        <p:grpSpPr>
          <a:xfrm>
            <a:off x="2351584" y="1412776"/>
            <a:ext cx="7632848" cy="4320480"/>
            <a:chOff x="827584" y="1412776"/>
            <a:chExt cx="7632848" cy="4320480"/>
          </a:xfrm>
        </p:grpSpPr>
        <p:sp>
          <p:nvSpPr>
            <p:cNvPr id="5" name="Tek Köşesi Kesik ve Yuvarlatılmış Dikdörtgen 4"/>
            <p:cNvSpPr/>
            <p:nvPr/>
          </p:nvSpPr>
          <p:spPr>
            <a:xfrm flipV="1">
              <a:off x="827584" y="1412776"/>
              <a:ext cx="7632848" cy="4320480"/>
            </a:xfrm>
            <a:prstGeom prst="snipRound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6" name="Metin kutusu 5"/>
            <p:cNvSpPr txBox="1"/>
            <p:nvPr/>
          </p:nvSpPr>
          <p:spPr>
            <a:xfrm>
              <a:off x="2087724" y="1692558"/>
              <a:ext cx="5328592" cy="40011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/>
                <a:t>Kendi Öz Disiplinimizi Oluşturalım</a:t>
              </a:r>
            </a:p>
          </p:txBody>
        </p:sp>
        <p:pic>
          <p:nvPicPr>
            <p:cNvPr id="4099" name="Picture 3" descr="C:\Users\RAM Rehberlik\Desktop\Downloads\pngegg (13)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464" b="-1"/>
            <a:stretch/>
          </p:blipFill>
          <p:spPr bwMode="auto">
            <a:xfrm>
              <a:off x="1691680" y="2119969"/>
              <a:ext cx="6192688" cy="36026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Metin kutusu 6"/>
            <p:cNvSpPr txBox="1"/>
            <p:nvPr/>
          </p:nvSpPr>
          <p:spPr>
            <a:xfrm>
              <a:off x="2339752" y="2462725"/>
              <a:ext cx="4320480" cy="338554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1600" b="1" dirty="0"/>
                <a:t>Ne istediğine karar ver…</a:t>
              </a:r>
            </a:p>
          </p:txBody>
        </p:sp>
        <p:sp>
          <p:nvSpPr>
            <p:cNvPr id="10" name="Metin kutusu 9"/>
            <p:cNvSpPr txBox="1"/>
            <p:nvPr/>
          </p:nvSpPr>
          <p:spPr>
            <a:xfrm>
              <a:off x="2339751" y="3399932"/>
              <a:ext cx="4320481" cy="584775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1600" b="1" dirty="0"/>
                <a:t>Başarılı olmak için yapılması gerekenleri listele</a:t>
              </a:r>
            </a:p>
          </p:txBody>
        </p:sp>
        <p:sp>
          <p:nvSpPr>
            <p:cNvPr id="11" name="Metin kutusu 10"/>
            <p:cNvSpPr txBox="1"/>
            <p:nvPr/>
          </p:nvSpPr>
          <p:spPr>
            <a:xfrm>
              <a:off x="2339751" y="4293096"/>
              <a:ext cx="4320481" cy="338554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1600" b="1" dirty="0"/>
                <a:t>Listelediklerini plana çevir.</a:t>
              </a:r>
            </a:p>
          </p:txBody>
        </p:sp>
        <p:sp>
          <p:nvSpPr>
            <p:cNvPr id="12" name="Metin kutusu 11"/>
            <p:cNvSpPr txBox="1"/>
            <p:nvPr/>
          </p:nvSpPr>
          <p:spPr>
            <a:xfrm>
              <a:off x="2339750" y="5178678"/>
              <a:ext cx="4320481" cy="338554"/>
            </a:xfrm>
            <a:prstGeom prst="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tr-TR" sz="1600" b="1" dirty="0"/>
                <a:t>Yaptığın planı hayatına uyarla.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677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170</TotalTime>
  <Words>810</Words>
  <Application>Microsoft Office PowerPoint</Application>
  <PresentationFormat>Geniş ekran</PresentationFormat>
  <Paragraphs>83</Paragraphs>
  <Slides>22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Calibri</vt:lpstr>
      <vt:lpstr>Calibri Light</vt:lpstr>
      <vt:lpstr>Rockwell</vt:lpstr>
      <vt:lpstr>Wingdings</vt:lpstr>
      <vt:lpstr>Atlas</vt:lpstr>
      <vt:lpstr>Öz Disiplin Geliştirme Otokontrol</vt:lpstr>
      <vt:lpstr>İrade ve Öz Disiplin</vt:lpstr>
      <vt:lpstr>İrade ve Öz Disiplin</vt:lpstr>
      <vt:lpstr>İrade ve Öz Disiplin</vt:lpstr>
      <vt:lpstr>Öz Disiplin</vt:lpstr>
      <vt:lpstr>Öz Disiplin</vt:lpstr>
      <vt:lpstr>MARSHMALLOW DENEYİ</vt:lpstr>
      <vt:lpstr>Öz Disiplin Nasıl Kazanılır ?</vt:lpstr>
      <vt:lpstr>PowerPoint Sunusu</vt:lpstr>
      <vt:lpstr>Öz Disiplin Kazanma - Sabah uyandığınızda -</vt:lpstr>
      <vt:lpstr>Öz Disiplin Kazanma - Sabah uyandığınızda -</vt:lpstr>
      <vt:lpstr>Öz Disiplin Kazanma - Sabah uyandığınızda -</vt:lpstr>
      <vt:lpstr>Öz Disiplin Kazanma Basamakları</vt:lpstr>
      <vt:lpstr>Öz Disiplin Kazanma Basamakları</vt:lpstr>
      <vt:lpstr>Öz Disiplin Kazanma</vt:lpstr>
      <vt:lpstr>Öz Disiplin Kazanma Yolları</vt:lpstr>
      <vt:lpstr>Güçlü Bir İradeye ve Öz Disiplin Sahip Olmanın Avantajları</vt:lpstr>
      <vt:lpstr>Güçlü Bir İradeye ve Öz Disiplin Sahip Olmanın Avantajları</vt:lpstr>
      <vt:lpstr>Unutmayın ! Hiç kimse her zaman disiplinli değildir.</vt:lpstr>
      <vt:lpstr>PowerPoint Sunusu</vt:lpstr>
      <vt:lpstr>Kendini Tanı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Öz Disiplin Geliştirme Sunu</dc:title>
  <dc:subject>Öz Disiplin Geliştirme Sunu</dc:subject>
  <dc:creator>Rehberlik Merkezim</dc:creator>
  <cp:keywords>Öz Disiplin Geliştirme Sunu</cp:keywords>
  <dc:description>Öz Disiplin Geliştirme Sunu</dc:description>
  <cp:lastModifiedBy>Okul</cp:lastModifiedBy>
  <cp:revision>22</cp:revision>
  <dcterms:created xsi:type="dcterms:W3CDTF">2021-08-24T07:34:35Z</dcterms:created>
  <dcterms:modified xsi:type="dcterms:W3CDTF">2023-12-25T09:11:26Z</dcterms:modified>
  <cp:category>Öz Disiplin Geliştirme Sunu</cp:category>
</cp:coreProperties>
</file>