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 id="2147483750" r:id="rId2"/>
  </p:sldMasterIdLst>
  <p:sldIdLst>
    <p:sldId id="256" r:id="rId3"/>
    <p:sldId id="257" r:id="rId4"/>
    <p:sldId id="258" r:id="rId5"/>
    <p:sldId id="259" r:id="rId6"/>
    <p:sldId id="277" r:id="rId7"/>
    <p:sldId id="278" r:id="rId8"/>
    <p:sldId id="279" r:id="rId9"/>
    <p:sldId id="260" r:id="rId10"/>
    <p:sldId id="261" r:id="rId11"/>
    <p:sldId id="280" r:id="rId12"/>
    <p:sldId id="262" r:id="rId13"/>
    <p:sldId id="281" r:id="rId14"/>
    <p:sldId id="263" r:id="rId15"/>
    <p:sldId id="282" r:id="rId16"/>
    <p:sldId id="264" r:id="rId17"/>
    <p:sldId id="283" r:id="rId18"/>
    <p:sldId id="284" r:id="rId19"/>
    <p:sldId id="265" r:id="rId20"/>
    <p:sldId id="266" r:id="rId21"/>
    <p:sldId id="267" r:id="rId22"/>
    <p:sldId id="268" r:id="rId23"/>
    <p:sldId id="270" r:id="rId24"/>
    <p:sldId id="276" r:id="rId25"/>
    <p:sldId id="271" r:id="rId2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43" autoAdjust="0"/>
    <p:restoredTop sz="94660"/>
  </p:normalViewPr>
  <p:slideViewPr>
    <p:cSldViewPr snapToGrid="0">
      <p:cViewPr varScale="1">
        <p:scale>
          <a:sx n="78" d="100"/>
          <a:sy n="78" d="100"/>
        </p:scale>
        <p:origin x="240"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8F6CC0FD-A740-46F5-9058-62B37C99F89B}" type="datetimeFigureOut">
              <a:rPr lang="tr-TR" smtClean="0"/>
              <a:t>13.09.2023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649984B5-EEE9-459D-A3F7-833E55A001DE}" type="slidenum">
              <a:rPr lang="tr-TR" smtClean="0"/>
              <a:t>‹#›</a:t>
            </a:fld>
            <a:endParaRPr lang="tr-TR"/>
          </a:p>
        </p:txBody>
      </p:sp>
    </p:spTree>
    <p:extLst>
      <p:ext uri="{BB962C8B-B14F-4D97-AF65-F5344CB8AC3E}">
        <p14:creationId xmlns:p14="http://schemas.microsoft.com/office/powerpoint/2010/main" val="23416286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8F6CC0FD-A740-46F5-9058-62B37C99F89B}" type="datetimeFigureOut">
              <a:rPr lang="tr-TR" smtClean="0"/>
              <a:t>13.09.2023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49984B5-EEE9-459D-A3F7-833E55A001DE}" type="slidenum">
              <a:rPr lang="tr-TR" smtClean="0"/>
              <a:t>‹#›</a:t>
            </a:fld>
            <a:endParaRPr lang="tr-TR"/>
          </a:p>
        </p:txBody>
      </p:sp>
    </p:spTree>
    <p:extLst>
      <p:ext uri="{BB962C8B-B14F-4D97-AF65-F5344CB8AC3E}">
        <p14:creationId xmlns:p14="http://schemas.microsoft.com/office/powerpoint/2010/main" val="18802925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8F6CC0FD-A740-46F5-9058-62B37C99F89B}" type="datetimeFigureOut">
              <a:rPr lang="tr-TR" smtClean="0"/>
              <a:t>13.09.2023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49984B5-EEE9-459D-A3F7-833E55A001DE}" type="slidenum">
              <a:rPr lang="tr-TR" smtClean="0"/>
              <a:t>‹#›</a:t>
            </a:fld>
            <a:endParaRPr lang="tr-TR"/>
          </a:p>
        </p:txBody>
      </p:sp>
    </p:spTree>
    <p:extLst>
      <p:ext uri="{BB962C8B-B14F-4D97-AF65-F5344CB8AC3E}">
        <p14:creationId xmlns:p14="http://schemas.microsoft.com/office/powerpoint/2010/main" val="83429921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F6CC0FD-A740-46F5-9058-62B37C99F89B}" type="datetimeFigureOut">
              <a:rPr lang="tr-TR" smtClean="0"/>
              <a:t>13.09.2023</a:t>
            </a:fld>
            <a:endParaRPr lang="tr-TR"/>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tr-TR"/>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49984B5-EEE9-459D-A3F7-833E55A001DE}" type="slidenum">
              <a:rPr lang="tr-TR" smtClean="0"/>
              <a:t>‹#›</a:t>
            </a:fld>
            <a:endParaRPr lang="tr-TR"/>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747183621"/>
      </p:ext>
    </p:extLst>
  </p:cSld>
  <p:clrMapOvr>
    <a:overrideClrMapping bg1="lt1" tx1="dk1" bg2="lt2" tx2="dk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8F6CC0FD-A740-46F5-9058-62B37C99F89B}" type="datetimeFigureOut">
              <a:rPr lang="tr-TR" smtClean="0"/>
              <a:t>13.09.2023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49984B5-EEE9-459D-A3F7-833E55A001DE}" type="slidenum">
              <a:rPr lang="tr-TR" smtClean="0"/>
              <a:t>‹#›</a:t>
            </a:fld>
            <a:endParaRPr lang="tr-TR"/>
          </a:p>
        </p:txBody>
      </p:sp>
    </p:spTree>
    <p:extLst>
      <p:ext uri="{BB962C8B-B14F-4D97-AF65-F5344CB8AC3E}">
        <p14:creationId xmlns:p14="http://schemas.microsoft.com/office/powerpoint/2010/main" val="304738105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F6CC0FD-A740-46F5-9058-62B37C99F89B}" type="datetimeFigureOut">
              <a:rPr lang="tr-TR" smtClean="0"/>
              <a:t>13.09.2023</a:t>
            </a:fld>
            <a:endParaRPr lang="tr-TR"/>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tr-TR"/>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49984B5-EEE9-459D-A3F7-833E55A001DE}" type="slidenum">
              <a:rPr lang="tr-TR" smtClean="0"/>
              <a:t>‹#›</a:t>
            </a:fld>
            <a:endParaRPr lang="tr-TR"/>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val="870170962"/>
      </p:ext>
    </p:extLst>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tr-TR" smtClean="0"/>
              <a:t>Asıl başlık stili için tıklatın</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8F6CC0FD-A740-46F5-9058-62B37C99F89B}" type="datetimeFigureOut">
              <a:rPr lang="tr-TR" smtClean="0"/>
              <a:t>13.09.2023</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649984B5-EEE9-459D-A3F7-833E55A001DE}" type="slidenum">
              <a:rPr lang="tr-TR" smtClean="0"/>
              <a:t>‹#›</a:t>
            </a:fld>
            <a:endParaRPr lang="tr-TR"/>
          </a:p>
        </p:txBody>
      </p:sp>
    </p:spTree>
    <p:extLst>
      <p:ext uri="{BB962C8B-B14F-4D97-AF65-F5344CB8AC3E}">
        <p14:creationId xmlns:p14="http://schemas.microsoft.com/office/powerpoint/2010/main" val="184418383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8F6CC0FD-A740-46F5-9058-62B37C99F89B}" type="datetimeFigureOut">
              <a:rPr lang="tr-TR" smtClean="0"/>
              <a:t>13.09.2023</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649984B5-EEE9-459D-A3F7-833E55A001DE}" type="slidenum">
              <a:rPr lang="tr-TR" smtClean="0"/>
              <a:t>‹#›</a:t>
            </a:fld>
            <a:endParaRPr lang="tr-TR"/>
          </a:p>
        </p:txBody>
      </p:sp>
    </p:spTree>
    <p:extLst>
      <p:ext uri="{BB962C8B-B14F-4D97-AF65-F5344CB8AC3E}">
        <p14:creationId xmlns:p14="http://schemas.microsoft.com/office/powerpoint/2010/main" val="65543677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8F6CC0FD-A740-46F5-9058-62B37C99F89B}" type="datetimeFigureOut">
              <a:rPr lang="tr-TR" smtClean="0"/>
              <a:t>13.09.2023</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649984B5-EEE9-459D-A3F7-833E55A001DE}" type="slidenum">
              <a:rPr lang="tr-TR" smtClean="0"/>
              <a:t>‹#›</a:t>
            </a:fld>
            <a:endParaRPr lang="tr-TR"/>
          </a:p>
        </p:txBody>
      </p:sp>
    </p:spTree>
    <p:extLst>
      <p:ext uri="{BB962C8B-B14F-4D97-AF65-F5344CB8AC3E}">
        <p14:creationId xmlns:p14="http://schemas.microsoft.com/office/powerpoint/2010/main" val="45445712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F6CC0FD-A740-46F5-9058-62B37C99F89B}" type="datetimeFigureOut">
              <a:rPr lang="tr-TR" smtClean="0"/>
              <a:t>13.09.2023</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649984B5-EEE9-459D-A3F7-833E55A001DE}" type="slidenum">
              <a:rPr lang="tr-TR" smtClean="0"/>
              <a:t>‹#›</a:t>
            </a:fld>
            <a:endParaRPr lang="tr-TR"/>
          </a:p>
        </p:txBody>
      </p:sp>
    </p:spTree>
    <p:extLst>
      <p:ext uri="{BB962C8B-B14F-4D97-AF65-F5344CB8AC3E}">
        <p14:creationId xmlns:p14="http://schemas.microsoft.com/office/powerpoint/2010/main" val="55127748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tr-TR" smtClean="0"/>
              <a:t>Asıl başlık stili için tıklatın</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F6CC0FD-A740-46F5-9058-62B37C99F89B}" type="datetimeFigureOut">
              <a:rPr lang="tr-TR" smtClean="0"/>
              <a:t>13.09.2023</a:t>
            </a:fld>
            <a:endParaRPr lang="tr-TR"/>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tr-TR"/>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49984B5-EEE9-459D-A3F7-833E55A001DE}" type="slidenum">
              <a:rPr lang="tr-TR" smtClean="0"/>
              <a:t>‹#›</a:t>
            </a:fld>
            <a:endParaRPr lang="tr-TR"/>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1429327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8F6CC0FD-A740-46F5-9058-62B37C99F89B}" type="datetimeFigureOut">
              <a:rPr lang="tr-TR" smtClean="0"/>
              <a:t>13.09.2023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49984B5-EEE9-459D-A3F7-833E55A001DE}" type="slidenum">
              <a:rPr lang="tr-TR" smtClean="0"/>
              <a:t>‹#›</a:t>
            </a:fld>
            <a:endParaRPr lang="tr-TR"/>
          </a:p>
        </p:txBody>
      </p:sp>
    </p:spTree>
    <p:extLst>
      <p:ext uri="{BB962C8B-B14F-4D97-AF65-F5344CB8AC3E}">
        <p14:creationId xmlns:p14="http://schemas.microsoft.com/office/powerpoint/2010/main" val="397344084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F6CC0FD-A740-46F5-9058-62B37C99F89B}" type="datetimeFigureOut">
              <a:rPr lang="tr-TR" smtClean="0"/>
              <a:t>13.09.2023</a:t>
            </a:fld>
            <a:endParaRPr lang="tr-TR"/>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49984B5-EEE9-459D-A3F7-833E55A001DE}" type="slidenum">
              <a:rPr lang="tr-TR" smtClean="0"/>
              <a:t>‹#›</a:t>
            </a:fld>
            <a:endParaRPr lang="tr-TR"/>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55359040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8F6CC0FD-A740-46F5-9058-62B37C99F89B}" type="datetimeFigureOut">
              <a:rPr lang="tr-TR" smtClean="0"/>
              <a:t>13.09.2023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49984B5-EEE9-459D-A3F7-833E55A001DE}" type="slidenum">
              <a:rPr lang="tr-TR" smtClean="0"/>
              <a:t>‹#›</a:t>
            </a:fld>
            <a:endParaRPr lang="tr-TR"/>
          </a:p>
        </p:txBody>
      </p:sp>
    </p:spTree>
    <p:extLst>
      <p:ext uri="{BB962C8B-B14F-4D97-AF65-F5344CB8AC3E}">
        <p14:creationId xmlns:p14="http://schemas.microsoft.com/office/powerpoint/2010/main" val="239611971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8F6CC0FD-A740-46F5-9058-62B37C99F89B}" type="datetimeFigureOut">
              <a:rPr lang="tr-TR" smtClean="0"/>
              <a:t>13.09.2023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49984B5-EEE9-459D-A3F7-833E55A001DE}" type="slidenum">
              <a:rPr lang="tr-TR" smtClean="0"/>
              <a:t>‹#›</a:t>
            </a:fld>
            <a:endParaRPr lang="tr-TR"/>
          </a:p>
        </p:txBody>
      </p:sp>
    </p:spTree>
    <p:extLst>
      <p:ext uri="{BB962C8B-B14F-4D97-AF65-F5344CB8AC3E}">
        <p14:creationId xmlns:p14="http://schemas.microsoft.com/office/powerpoint/2010/main" val="28594350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tr-TR" smtClean="0"/>
              <a:t>Asıl başlık stili için tıklatın</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a:xfrm>
            <a:off x="8593667" y="6272784"/>
            <a:ext cx="2644309" cy="365125"/>
          </a:xfrm>
        </p:spPr>
        <p:txBody>
          <a:bodyPr/>
          <a:lstStyle/>
          <a:p>
            <a:fld id="{8F6CC0FD-A740-46F5-9058-62B37C99F89B}" type="datetimeFigureOut">
              <a:rPr lang="tr-TR" smtClean="0"/>
              <a:t>13.09.2023</a:t>
            </a:fld>
            <a:endParaRPr lang="tr-TR"/>
          </a:p>
        </p:txBody>
      </p:sp>
      <p:sp>
        <p:nvSpPr>
          <p:cNvPr id="5" name="Footer Placeholder 4"/>
          <p:cNvSpPr>
            <a:spLocks noGrp="1"/>
          </p:cNvSpPr>
          <p:nvPr>
            <p:ph type="ftr" sz="quarter" idx="11"/>
          </p:nvPr>
        </p:nvSpPr>
        <p:spPr>
          <a:xfrm>
            <a:off x="2182708" y="6272784"/>
            <a:ext cx="6327648" cy="365125"/>
          </a:xfrm>
        </p:spPr>
        <p:txBody>
          <a:bodyPr/>
          <a:lstStyle/>
          <a:p>
            <a:endParaRPr lang="tr-TR"/>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649984B5-EEE9-459D-A3F7-833E55A001DE}" type="slidenum">
              <a:rPr lang="tr-TR" smtClean="0"/>
              <a:t>‹#›</a:t>
            </a:fld>
            <a:endParaRPr lang="tr-TR"/>
          </a:p>
        </p:txBody>
      </p:sp>
    </p:spTree>
    <p:extLst>
      <p:ext uri="{BB962C8B-B14F-4D97-AF65-F5344CB8AC3E}">
        <p14:creationId xmlns:p14="http://schemas.microsoft.com/office/powerpoint/2010/main" val="33062503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8F6CC0FD-A740-46F5-9058-62B37C99F89B}" type="datetimeFigureOut">
              <a:rPr lang="tr-TR" smtClean="0"/>
              <a:t>13.09.2023</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649984B5-EEE9-459D-A3F7-833E55A001DE}" type="slidenum">
              <a:rPr lang="tr-TR" smtClean="0"/>
              <a:t>‹#›</a:t>
            </a:fld>
            <a:endParaRPr lang="tr-TR"/>
          </a:p>
        </p:txBody>
      </p:sp>
    </p:spTree>
    <p:extLst>
      <p:ext uri="{BB962C8B-B14F-4D97-AF65-F5344CB8AC3E}">
        <p14:creationId xmlns:p14="http://schemas.microsoft.com/office/powerpoint/2010/main" val="3524687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8F6CC0FD-A740-46F5-9058-62B37C99F89B}" type="datetimeFigureOut">
              <a:rPr lang="tr-TR" smtClean="0"/>
              <a:t>13.09.2023</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649984B5-EEE9-459D-A3F7-833E55A001DE}" type="slidenum">
              <a:rPr lang="tr-TR" smtClean="0"/>
              <a:t>‹#›</a:t>
            </a:fld>
            <a:endParaRPr lang="tr-TR"/>
          </a:p>
        </p:txBody>
      </p:sp>
    </p:spTree>
    <p:extLst>
      <p:ext uri="{BB962C8B-B14F-4D97-AF65-F5344CB8AC3E}">
        <p14:creationId xmlns:p14="http://schemas.microsoft.com/office/powerpoint/2010/main" val="25314677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8F6CC0FD-A740-46F5-9058-62B37C99F89B}" type="datetimeFigureOut">
              <a:rPr lang="tr-TR" smtClean="0"/>
              <a:t>13.09.2023</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649984B5-EEE9-459D-A3F7-833E55A001DE}" type="slidenum">
              <a:rPr lang="tr-TR" smtClean="0"/>
              <a:t>‹#›</a:t>
            </a:fld>
            <a:endParaRPr lang="tr-TR"/>
          </a:p>
        </p:txBody>
      </p:sp>
    </p:spTree>
    <p:extLst>
      <p:ext uri="{BB962C8B-B14F-4D97-AF65-F5344CB8AC3E}">
        <p14:creationId xmlns:p14="http://schemas.microsoft.com/office/powerpoint/2010/main" val="36757360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F6CC0FD-A740-46F5-9058-62B37C99F89B}" type="datetimeFigureOut">
              <a:rPr lang="tr-TR" smtClean="0"/>
              <a:t>13.09.2023</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649984B5-EEE9-459D-A3F7-833E55A001DE}" type="slidenum">
              <a:rPr lang="tr-TR" smtClean="0"/>
              <a:t>‹#›</a:t>
            </a:fld>
            <a:endParaRPr lang="tr-TR"/>
          </a:p>
        </p:txBody>
      </p:sp>
    </p:spTree>
    <p:extLst>
      <p:ext uri="{BB962C8B-B14F-4D97-AF65-F5344CB8AC3E}">
        <p14:creationId xmlns:p14="http://schemas.microsoft.com/office/powerpoint/2010/main" val="2388785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tr-TR" smtClean="0"/>
              <a:t>Asıl başlık stili için tıklatın</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8F6CC0FD-A740-46F5-9058-62B37C99F89B}" type="datetimeFigureOut">
              <a:rPr lang="tr-TR" smtClean="0"/>
              <a:t>13.09.2023</a:t>
            </a:fld>
            <a:endParaRPr lang="tr-TR"/>
          </a:p>
        </p:txBody>
      </p:sp>
      <p:sp>
        <p:nvSpPr>
          <p:cNvPr id="6" name="Footer Placeholder 5"/>
          <p:cNvSpPr>
            <a:spLocks noGrp="1"/>
          </p:cNvSpPr>
          <p:nvPr>
            <p:ph type="ftr" sz="quarter" idx="11"/>
          </p:nvPr>
        </p:nvSpPr>
        <p:spPr/>
        <p:txBody>
          <a:bodyPr/>
          <a:lstStyle/>
          <a:p>
            <a:endParaRPr lang="tr-TR"/>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649984B5-EEE9-459D-A3F7-833E55A001DE}" type="slidenum">
              <a:rPr lang="tr-TR" smtClean="0"/>
              <a:t>‹#›</a:t>
            </a:fld>
            <a:endParaRPr lang="tr-TR"/>
          </a:p>
        </p:txBody>
      </p:sp>
    </p:spTree>
    <p:extLst>
      <p:ext uri="{BB962C8B-B14F-4D97-AF65-F5344CB8AC3E}">
        <p14:creationId xmlns:p14="http://schemas.microsoft.com/office/powerpoint/2010/main" val="38352108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8F6CC0FD-A740-46F5-9058-62B37C99F89B}" type="datetimeFigureOut">
              <a:rPr lang="tr-TR" smtClean="0"/>
              <a:t>13.09.2023</a:t>
            </a:fld>
            <a:endParaRPr lang="tr-TR"/>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649984B5-EEE9-459D-A3F7-833E55A001DE}" type="slidenum">
              <a:rPr lang="tr-TR" smtClean="0"/>
              <a:t>‹#›</a:t>
            </a:fld>
            <a:endParaRPr lang="tr-TR"/>
          </a:p>
        </p:txBody>
      </p:sp>
    </p:spTree>
    <p:extLst>
      <p:ext uri="{BB962C8B-B14F-4D97-AF65-F5344CB8AC3E}">
        <p14:creationId xmlns:p14="http://schemas.microsoft.com/office/powerpoint/2010/main" val="35757013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8F6CC0FD-A740-46F5-9058-62B37C99F89B}" type="datetimeFigureOut">
              <a:rPr lang="tr-TR" smtClean="0"/>
              <a:t>13.09.2023</a:t>
            </a:fld>
            <a:endParaRPr lang="tr-TR"/>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tr-TR"/>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649984B5-EEE9-459D-A3F7-833E55A001DE}" type="slidenum">
              <a:rPr lang="tr-TR" smtClean="0"/>
              <a:t>‹#›</a:t>
            </a:fld>
            <a:endParaRPr lang="tr-TR"/>
          </a:p>
        </p:txBody>
      </p:sp>
    </p:spTree>
    <p:extLst>
      <p:ext uri="{BB962C8B-B14F-4D97-AF65-F5344CB8AC3E}">
        <p14:creationId xmlns:p14="http://schemas.microsoft.com/office/powerpoint/2010/main" val="2565113817"/>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F6CC0FD-A740-46F5-9058-62B37C99F89B}" type="datetimeFigureOut">
              <a:rPr lang="tr-TR" smtClean="0"/>
              <a:t>13.09.2023</a:t>
            </a:fld>
            <a:endParaRPr lang="tr-TR"/>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tr-TR"/>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49984B5-EEE9-459D-A3F7-833E55A001DE}" type="slidenum">
              <a:rPr lang="tr-TR" smtClean="0"/>
              <a:t>‹#›</a:t>
            </a:fld>
            <a:endParaRPr lang="tr-TR"/>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514703236"/>
      </p:ext>
    </p:extLst>
  </p:cSld>
  <p:clrMap bg1="lt1" tx1="dk1" bg2="lt2" tx2="dk2" accent1="accent1" accent2="accent2" accent3="accent3" accent4="accent4" accent5="accent5" accent6="accent6" hlink="hlink" folHlink="folHlink"/>
  <p:sldLayoutIdLst>
    <p:sldLayoutId id="2147483751" r:id="rId1"/>
    <p:sldLayoutId id="2147483752" r:id="rId2"/>
    <p:sldLayoutId id="2147483753" r:id="rId3"/>
    <p:sldLayoutId id="2147483754" r:id="rId4"/>
    <p:sldLayoutId id="2147483755" r:id="rId5"/>
    <p:sldLayoutId id="2147483756" r:id="rId6"/>
    <p:sldLayoutId id="2147483757" r:id="rId7"/>
    <p:sldLayoutId id="2147483758" r:id="rId8"/>
    <p:sldLayoutId id="2147483759" r:id="rId9"/>
    <p:sldLayoutId id="2147483760" r:id="rId10"/>
    <p:sldLayoutId id="2147483761"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84000"/>
            <a:lum/>
          </a:blip>
          <a:srcRect/>
          <a:tile tx="0" ty="0" sx="100000" sy="100000" flip="none" algn="tl"/>
        </a:blipFill>
        <a:effectLst/>
      </p:bgPr>
    </p:bg>
    <p:spTree>
      <p:nvGrpSpPr>
        <p:cNvPr id="1" name=""/>
        <p:cNvGrpSpPr/>
        <p:nvPr/>
      </p:nvGrpSpPr>
      <p:grpSpPr>
        <a:xfrm>
          <a:off x="0" y="0"/>
          <a:ext cx="0" cy="0"/>
          <a:chOff x="0" y="0"/>
          <a:chExt cx="0" cy="0"/>
        </a:xfrm>
      </p:grpSpPr>
      <p:sp>
        <p:nvSpPr>
          <p:cNvPr id="2" name="Unvan 1"/>
          <p:cNvSpPr>
            <a:spLocks noGrp="1"/>
          </p:cNvSpPr>
          <p:nvPr>
            <p:ph type="ctrTitle"/>
          </p:nvPr>
        </p:nvSpPr>
        <p:spPr>
          <a:xfrm>
            <a:off x="1490749" y="773084"/>
            <a:ext cx="9144000" cy="3734407"/>
          </a:xfrm>
        </p:spPr>
        <p:txBody>
          <a:bodyPr>
            <a:normAutofit/>
          </a:bodyPr>
          <a:lstStyle/>
          <a:p>
            <a:pPr algn="ctr"/>
            <a:r>
              <a:rPr lang="tr-TR" sz="4400" b="1" dirty="0" smtClean="0">
                <a:solidFill>
                  <a:srgbClr val="0070C0"/>
                </a:solidFill>
              </a:rPr>
              <a:t/>
            </a:r>
            <a:br>
              <a:rPr lang="tr-TR" sz="4400" b="1" dirty="0" smtClean="0">
                <a:solidFill>
                  <a:srgbClr val="0070C0"/>
                </a:solidFill>
              </a:rPr>
            </a:br>
            <a:r>
              <a:rPr lang="tr-TR" sz="4400" b="1" dirty="0" smtClean="0">
                <a:solidFill>
                  <a:srgbClr val="0070C0"/>
                </a:solidFill>
              </a:rPr>
              <a:t>2023-2024 </a:t>
            </a:r>
            <a:r>
              <a:rPr lang="tr-TR" b="1" dirty="0" smtClean="0">
                <a:solidFill>
                  <a:srgbClr val="0070C0"/>
                </a:solidFill>
              </a:rPr>
              <a:t/>
            </a:r>
            <a:br>
              <a:rPr lang="tr-TR" b="1" dirty="0" smtClean="0">
                <a:solidFill>
                  <a:srgbClr val="0070C0"/>
                </a:solidFill>
              </a:rPr>
            </a:br>
            <a:r>
              <a:rPr lang="tr-TR" sz="4400" b="1" dirty="0" smtClean="0">
                <a:solidFill>
                  <a:srgbClr val="0070C0"/>
                </a:solidFill>
              </a:rPr>
              <a:t>EĞİTİM ÖĞRETİM YILI </a:t>
            </a:r>
            <a:r>
              <a:rPr lang="tr-TR" b="1" dirty="0" smtClean="0">
                <a:solidFill>
                  <a:srgbClr val="0070C0"/>
                </a:solidFill>
              </a:rPr>
              <a:t/>
            </a:r>
            <a:br>
              <a:rPr lang="tr-TR" b="1" dirty="0" smtClean="0">
                <a:solidFill>
                  <a:srgbClr val="0070C0"/>
                </a:solidFill>
              </a:rPr>
            </a:br>
            <a:r>
              <a:rPr lang="tr-TR" sz="4000" b="1" dirty="0" smtClean="0">
                <a:solidFill>
                  <a:srgbClr val="0070C0"/>
                </a:solidFill>
              </a:rPr>
              <a:t>15 TEMMUZ ŞEHİTLERİ ANADOLU LİSESİ </a:t>
            </a:r>
            <a:r>
              <a:rPr lang="tr-TR" sz="4400" b="1" dirty="0" smtClean="0">
                <a:solidFill>
                  <a:srgbClr val="0070C0"/>
                </a:solidFill>
              </a:rPr>
              <a:t>9.SINIF </a:t>
            </a:r>
            <a:br>
              <a:rPr lang="tr-TR" sz="4400" b="1" dirty="0" smtClean="0">
                <a:solidFill>
                  <a:srgbClr val="0070C0"/>
                </a:solidFill>
              </a:rPr>
            </a:br>
            <a:r>
              <a:rPr lang="tr-TR" sz="4400" b="1" dirty="0" smtClean="0">
                <a:solidFill>
                  <a:srgbClr val="0070C0"/>
                </a:solidFill>
              </a:rPr>
              <a:t>ORYANTASYON SUNUMU</a:t>
            </a:r>
            <a:endParaRPr lang="tr-TR" sz="4400" b="1" dirty="0">
              <a:solidFill>
                <a:srgbClr val="0070C0"/>
              </a:solidFill>
            </a:endParaRPr>
          </a:p>
        </p:txBody>
      </p:sp>
    </p:spTree>
    <p:extLst>
      <p:ext uri="{BB962C8B-B14F-4D97-AF65-F5344CB8AC3E}">
        <p14:creationId xmlns:p14="http://schemas.microsoft.com/office/powerpoint/2010/main" val="209733197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594022" y="685800"/>
            <a:ext cx="9378778" cy="722870"/>
          </a:xfrm>
        </p:spPr>
        <p:txBody>
          <a:bodyPr>
            <a:normAutofit fontScale="90000"/>
          </a:bodyPr>
          <a:lstStyle/>
          <a:p>
            <a:pPr lvl="0"/>
            <a:r>
              <a:rPr lang="tr-TR" altLang="tr-TR" b="1" dirty="0">
                <a:solidFill>
                  <a:srgbClr val="002060"/>
                </a:solidFill>
              </a:rPr>
              <a:t>Kınama cezasını gerektiren davranışlar ve fiiller şunlardır:</a:t>
            </a:r>
            <a:r>
              <a:rPr lang="tr-TR" altLang="tr-TR" b="1" dirty="0">
                <a:solidFill>
                  <a:srgbClr val="C00000"/>
                </a:solidFill>
              </a:rPr>
              <a:t/>
            </a:r>
            <a:br>
              <a:rPr lang="tr-TR" altLang="tr-TR" b="1" dirty="0">
                <a:solidFill>
                  <a:srgbClr val="C00000"/>
                </a:solidFill>
              </a:rPr>
            </a:br>
            <a:r>
              <a:rPr lang="tr-TR" altLang="tr-TR" b="1" dirty="0">
                <a:solidFill>
                  <a:srgbClr val="C00000"/>
                </a:solidFill>
              </a:rPr>
              <a:t/>
            </a:r>
            <a:br>
              <a:rPr lang="tr-TR" altLang="tr-TR" b="1" dirty="0">
                <a:solidFill>
                  <a:srgbClr val="C00000"/>
                </a:solidFill>
              </a:rPr>
            </a:br>
            <a:endParaRPr lang="tr-TR" dirty="0"/>
          </a:p>
        </p:txBody>
      </p:sp>
      <p:sp>
        <p:nvSpPr>
          <p:cNvPr id="3" name="İçerik Yer Tutucusu 2"/>
          <p:cNvSpPr>
            <a:spLocks noGrp="1"/>
          </p:cNvSpPr>
          <p:nvPr>
            <p:ph idx="1"/>
          </p:nvPr>
        </p:nvSpPr>
        <p:spPr>
          <a:xfrm>
            <a:off x="1594022" y="1865870"/>
            <a:ext cx="9378777" cy="4001530"/>
          </a:xfrm>
        </p:spPr>
        <p:txBody>
          <a:bodyPr/>
          <a:lstStyle/>
          <a:p>
            <a:r>
              <a:rPr lang="tr-TR" dirty="0"/>
              <a:t>Kopya çekmek veya çekilmesine yardımcı olmak,</a:t>
            </a:r>
          </a:p>
          <a:p>
            <a:pPr lvl="0"/>
            <a:r>
              <a:rPr lang="tr-TR" dirty="0" smtClean="0"/>
              <a:t>Yatılı </a:t>
            </a:r>
            <a:r>
              <a:rPr lang="tr-TR" dirty="0"/>
              <a:t>okullarda pansiyona geç gelmek,</a:t>
            </a:r>
          </a:p>
          <a:p>
            <a:pPr lvl="0"/>
            <a:r>
              <a:rPr lang="tr-TR" dirty="0" smtClean="0"/>
              <a:t>Müstehcen </a:t>
            </a:r>
            <a:r>
              <a:rPr lang="tr-TR" dirty="0"/>
              <a:t>veya yasaklanmış araç, gereç ve dokümanları okula ve okula bağlı yerlere sokmak veya yanında bulundurmak,</a:t>
            </a:r>
          </a:p>
          <a:p>
            <a:pPr lvl="0"/>
            <a:r>
              <a:rPr lang="tr-TR" dirty="0" smtClean="0"/>
              <a:t>Kumar </a:t>
            </a:r>
            <a:r>
              <a:rPr lang="tr-TR" dirty="0"/>
              <a:t>oynamaya yarayan araç-gereç ve doküman bulundurmak,</a:t>
            </a:r>
          </a:p>
          <a:p>
            <a:pPr lvl="0"/>
            <a:r>
              <a:rPr lang="tr-TR" dirty="0"/>
              <a:t>Bilişim araçlarını amacı dışında kullanmak,</a:t>
            </a:r>
          </a:p>
          <a:p>
            <a:pPr lvl="0"/>
            <a:r>
              <a:rPr lang="tr-TR" dirty="0"/>
              <a:t>Alınan sağlık ve güvenlik tedbirlerine uymamak,</a:t>
            </a:r>
          </a:p>
          <a:p>
            <a:pPr marL="0" lvl="0" indent="0">
              <a:buNone/>
            </a:pPr>
            <a:endParaRPr lang="tr-TR" dirty="0"/>
          </a:p>
          <a:p>
            <a:endParaRPr lang="tr-TR" dirty="0"/>
          </a:p>
        </p:txBody>
      </p:sp>
    </p:spTree>
    <p:extLst>
      <p:ext uri="{BB962C8B-B14F-4D97-AF65-F5344CB8AC3E}">
        <p14:creationId xmlns:p14="http://schemas.microsoft.com/office/powerpoint/2010/main" val="388973436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295402" y="982133"/>
            <a:ext cx="9601196" cy="447656"/>
          </a:xfrm>
        </p:spPr>
        <p:txBody>
          <a:bodyPr>
            <a:normAutofit fontScale="90000"/>
          </a:bodyPr>
          <a:lstStyle/>
          <a:p>
            <a:pPr algn="l"/>
            <a:r>
              <a:rPr lang="tr-TR" altLang="tr-TR" sz="2400" b="1" dirty="0">
                <a:solidFill>
                  <a:srgbClr val="0070C0"/>
                </a:solidFill>
              </a:rPr>
              <a:t>Okuldan kısa süreli uzaklaştırma cezasını gerektiren fiil ve davranışlar</a:t>
            </a:r>
            <a:r>
              <a:rPr lang="tr-TR" altLang="tr-TR" sz="2400" b="1" dirty="0" smtClean="0">
                <a:solidFill>
                  <a:srgbClr val="0070C0"/>
                </a:solidFill>
              </a:rPr>
              <a:t>;</a:t>
            </a:r>
            <a:br>
              <a:rPr lang="tr-TR" altLang="tr-TR" sz="2400" b="1" dirty="0" smtClean="0">
                <a:solidFill>
                  <a:srgbClr val="0070C0"/>
                </a:solidFill>
              </a:rPr>
            </a:br>
            <a:endParaRPr lang="tr-TR" sz="2400" b="1" dirty="0">
              <a:solidFill>
                <a:srgbClr val="0070C0"/>
              </a:solidFill>
            </a:endParaRPr>
          </a:p>
        </p:txBody>
      </p:sp>
      <p:sp>
        <p:nvSpPr>
          <p:cNvPr id="3" name="İçerik Yer Tutucusu 2"/>
          <p:cNvSpPr>
            <a:spLocks noGrp="1"/>
          </p:cNvSpPr>
          <p:nvPr>
            <p:ph idx="1"/>
          </p:nvPr>
        </p:nvSpPr>
        <p:spPr>
          <a:xfrm>
            <a:off x="1295401" y="1305098"/>
            <a:ext cx="9601196" cy="4846321"/>
          </a:xfrm>
        </p:spPr>
        <p:txBody>
          <a:bodyPr>
            <a:normAutofit/>
          </a:bodyPr>
          <a:lstStyle/>
          <a:p>
            <a:pPr lvl="0"/>
            <a:r>
              <a:rPr lang="tr-TR" dirty="0" smtClean="0"/>
              <a:t>Kişilere</a:t>
            </a:r>
            <a:r>
              <a:rPr lang="tr-TR" dirty="0"/>
              <a:t>, arkadaşlarına, okul </a:t>
            </a:r>
            <a:r>
              <a:rPr lang="tr-TR" b="1" dirty="0"/>
              <a:t>yöneticilerine, öğretmenlerine ve diğer </a:t>
            </a:r>
            <a:r>
              <a:rPr lang="tr-TR" dirty="0"/>
              <a:t>çalışanlarına </a:t>
            </a:r>
            <a:r>
              <a:rPr lang="tr-TR" b="1" dirty="0"/>
              <a:t>karşı okul içinde ve dışında </a:t>
            </a:r>
            <a:r>
              <a:rPr lang="tr-TR" dirty="0"/>
              <a:t>sözle, davranışla veya sosyal medya üzerinden hakaret etmek, hakareti paylaşmak, yaymak veya başkalarını bu davranışa kışkırtmak,</a:t>
            </a:r>
          </a:p>
          <a:p>
            <a:pPr lvl="0"/>
            <a:r>
              <a:rPr lang="tr-TR" dirty="0" smtClean="0"/>
              <a:t>Pansiyonun </a:t>
            </a:r>
            <a:r>
              <a:rPr lang="tr-TR" dirty="0"/>
              <a:t>düzenini bozmak, pansiyonu terk etmek, gece izinsiz dışarıda kalmak,</a:t>
            </a:r>
          </a:p>
          <a:p>
            <a:pPr lvl="0"/>
            <a:r>
              <a:rPr lang="tr-TR" dirty="0"/>
              <a:t>Kişileri veya grupları dil, ırk, cinsiyet, siyasi düşünce, felsefi ve dini inançlarına göre ayırmayı, kınamayı, kötülemeyi amaçlayan davranışlarda bulunmak veya ayrımcılığı körükleyici semboller taşımak,</a:t>
            </a:r>
          </a:p>
          <a:p>
            <a:r>
              <a:rPr lang="tr-TR" dirty="0" smtClean="0"/>
              <a:t>İzinsiz </a:t>
            </a:r>
            <a:r>
              <a:rPr lang="tr-TR" dirty="0"/>
              <a:t>gösteri, etkinlik ve toplantı düzenlemek, bu tür gösteri, etkinlik ve toplantılara katılmak,</a:t>
            </a:r>
          </a:p>
          <a:p>
            <a:pPr lvl="0"/>
            <a:r>
              <a:rPr lang="tr-TR" dirty="0"/>
              <a:t>Her türlü ortamda kumar oynamak veya oynatmak,</a:t>
            </a:r>
          </a:p>
          <a:p>
            <a:pPr lvl="0"/>
            <a:r>
              <a:rPr lang="tr-TR" dirty="0" smtClean="0"/>
              <a:t>Okul </a:t>
            </a:r>
            <a:r>
              <a:rPr lang="tr-TR" dirty="0"/>
              <a:t>kurallarının uygulanmasını ve öğrencilere verilen görevlerin yapılmasını engellemek,</a:t>
            </a:r>
          </a:p>
          <a:p>
            <a:pPr lvl="0"/>
            <a:r>
              <a:rPr lang="tr-TR" dirty="0"/>
              <a:t>Başkalarına hakaret etmek</a:t>
            </a:r>
            <a:r>
              <a:rPr lang="tr-TR" dirty="0" smtClean="0"/>
              <a:t>,</a:t>
            </a:r>
            <a:endParaRPr lang="tr-TR" dirty="0"/>
          </a:p>
        </p:txBody>
      </p:sp>
    </p:spTree>
    <p:extLst>
      <p:ext uri="{BB962C8B-B14F-4D97-AF65-F5344CB8AC3E}">
        <p14:creationId xmlns:p14="http://schemas.microsoft.com/office/powerpoint/2010/main" val="424633945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470454" y="685800"/>
            <a:ext cx="9502346" cy="883508"/>
          </a:xfrm>
        </p:spPr>
        <p:txBody>
          <a:bodyPr>
            <a:noAutofit/>
          </a:bodyPr>
          <a:lstStyle/>
          <a:p>
            <a:r>
              <a:rPr lang="tr-TR" altLang="tr-TR" sz="3200" b="1" dirty="0">
                <a:solidFill>
                  <a:srgbClr val="0070C0"/>
                </a:solidFill>
              </a:rPr>
              <a:t>Okuldan kısa süreli uzaklaştırma cezasını gerektiren fiil ve davranışlar;</a:t>
            </a:r>
            <a:br>
              <a:rPr lang="tr-TR" altLang="tr-TR" sz="3200" b="1" dirty="0">
                <a:solidFill>
                  <a:srgbClr val="0070C0"/>
                </a:solidFill>
              </a:rPr>
            </a:br>
            <a:endParaRPr lang="tr-TR" sz="3200" dirty="0"/>
          </a:p>
        </p:txBody>
      </p:sp>
      <p:sp>
        <p:nvSpPr>
          <p:cNvPr id="3" name="İçerik Yer Tutucusu 2"/>
          <p:cNvSpPr>
            <a:spLocks noGrp="1"/>
          </p:cNvSpPr>
          <p:nvPr>
            <p:ph idx="1"/>
          </p:nvPr>
        </p:nvSpPr>
        <p:spPr>
          <a:xfrm>
            <a:off x="1136823" y="1717589"/>
            <a:ext cx="9835978" cy="5016843"/>
          </a:xfrm>
        </p:spPr>
        <p:txBody>
          <a:bodyPr>
            <a:normAutofit lnSpcReduction="10000"/>
          </a:bodyPr>
          <a:lstStyle/>
          <a:p>
            <a:pPr lvl="0"/>
            <a:r>
              <a:rPr lang="tr-TR" dirty="0" smtClean="0"/>
              <a:t>Müstehcen </a:t>
            </a:r>
            <a:r>
              <a:rPr lang="tr-TR" dirty="0"/>
              <a:t>veya yasaklanmış araç, gereç, doküman ve benzerlerini dağıtmak, duvarlara ve diğer yerlere asmak, yapıştırmak, yazmak; bu amaçlar için okul araç-gerecini ve eklentilerini kullanmak,</a:t>
            </a:r>
          </a:p>
          <a:p>
            <a:r>
              <a:rPr lang="tr-TR" dirty="0" smtClean="0"/>
              <a:t>Bilişim </a:t>
            </a:r>
            <a:r>
              <a:rPr lang="tr-TR" dirty="0"/>
              <a:t>araçları veya sosyal medya yoluyla eğitim ve öğretim faaliyetlerine ve kişilere zarar vermek,</a:t>
            </a:r>
          </a:p>
          <a:p>
            <a:pPr lvl="0"/>
            <a:r>
              <a:rPr lang="tr-TR" dirty="0" smtClean="0"/>
              <a:t>Okula </a:t>
            </a:r>
            <a:r>
              <a:rPr lang="tr-TR" dirty="0"/>
              <a:t>geldiği hâlde özürsüz eğitim ve öğretim faaliyetlerine, törenlere ve diğer sosyal etkinliklere katılmamayı, geç katılmayı veya erken ayrılmayı alışkanlık haline getirmek,</a:t>
            </a:r>
          </a:p>
          <a:p>
            <a:r>
              <a:rPr lang="tr-TR" dirty="0" smtClean="0"/>
              <a:t> </a:t>
            </a:r>
            <a:r>
              <a:rPr lang="tr-TR" dirty="0"/>
              <a:t>Kavga etmek, başkalarına fiili şiddet uygulamak,</a:t>
            </a:r>
          </a:p>
          <a:p>
            <a:pPr lvl="0"/>
            <a:r>
              <a:rPr lang="tr-TR" dirty="0"/>
              <a:t>Okul binası, eklenti ve donanımlarına, arkadaşlarının araç-gerecine siyasi, ideolojik veya müstehcen amaçlı yazılar yazmak, resim veya semboller çizmek,</a:t>
            </a:r>
          </a:p>
          <a:p>
            <a:pPr lvl="0"/>
            <a:r>
              <a:rPr lang="tr-TR" dirty="0"/>
              <a:t>Toplu kopya çekmek veya çekilmesine yardımcı olmak,</a:t>
            </a:r>
          </a:p>
          <a:p>
            <a:pPr lvl="0"/>
            <a:r>
              <a:rPr lang="tr-TR" dirty="0"/>
              <a:t>Sarhoşluk veren zararlı maddeleri bulundurmak veya kullanmak,</a:t>
            </a:r>
          </a:p>
          <a:p>
            <a:pPr lvl="0"/>
            <a:r>
              <a:rPr lang="tr-TR" dirty="0" smtClean="0"/>
              <a:t>Millî </a:t>
            </a:r>
            <a:r>
              <a:rPr lang="tr-TR" dirty="0"/>
              <a:t>ve manevi değerlere, genel ahlak ve adaba uygun olmayan tutum ve davranışlarda bulunmak.</a:t>
            </a:r>
          </a:p>
          <a:p>
            <a:pPr marL="0" indent="0">
              <a:buNone/>
            </a:pPr>
            <a:endParaRPr lang="tr-TR" dirty="0">
              <a:solidFill>
                <a:schemeClr val="tx1"/>
              </a:solidFill>
            </a:endParaRPr>
          </a:p>
          <a:p>
            <a:endParaRPr lang="tr-TR" dirty="0"/>
          </a:p>
        </p:txBody>
      </p:sp>
    </p:spTree>
    <p:extLst>
      <p:ext uri="{BB962C8B-B14F-4D97-AF65-F5344CB8AC3E}">
        <p14:creationId xmlns:p14="http://schemas.microsoft.com/office/powerpoint/2010/main" val="331266025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445741" y="321276"/>
            <a:ext cx="9450857" cy="716692"/>
          </a:xfrm>
        </p:spPr>
        <p:txBody>
          <a:bodyPr>
            <a:normAutofit/>
          </a:bodyPr>
          <a:lstStyle/>
          <a:p>
            <a:pPr algn="l"/>
            <a:r>
              <a:rPr lang="tr-TR" altLang="tr-TR" sz="2800" b="1" dirty="0" smtClean="0">
                <a:solidFill>
                  <a:srgbClr val="0070C0"/>
                </a:solidFill>
              </a:rPr>
              <a:t>Okul </a:t>
            </a:r>
            <a:r>
              <a:rPr lang="tr-TR" altLang="tr-TR" sz="2800" b="1" dirty="0">
                <a:solidFill>
                  <a:srgbClr val="0070C0"/>
                </a:solidFill>
              </a:rPr>
              <a:t>değiştirme cezasını gerektiren fiil ve davranışlar;</a:t>
            </a:r>
            <a:endParaRPr lang="tr-TR" sz="2800" b="1" dirty="0">
              <a:solidFill>
                <a:srgbClr val="0070C0"/>
              </a:solidFill>
            </a:endParaRPr>
          </a:p>
        </p:txBody>
      </p:sp>
      <p:sp>
        <p:nvSpPr>
          <p:cNvPr id="3" name="İçerik Yer Tutucusu 2"/>
          <p:cNvSpPr>
            <a:spLocks noGrp="1"/>
          </p:cNvSpPr>
          <p:nvPr>
            <p:ph idx="1"/>
          </p:nvPr>
        </p:nvSpPr>
        <p:spPr>
          <a:xfrm>
            <a:off x="1359243" y="1136823"/>
            <a:ext cx="9537354" cy="4898218"/>
          </a:xfrm>
        </p:spPr>
        <p:txBody>
          <a:bodyPr>
            <a:normAutofit fontScale="77500" lnSpcReduction="20000"/>
          </a:bodyPr>
          <a:lstStyle/>
          <a:p>
            <a:pPr lvl="0"/>
            <a:r>
              <a:rPr lang="tr-TR" dirty="0"/>
              <a:t>Türk Bayrağına, ülkeyi, milleti ve devleti temsil eden sembollere saygısızlık etmek,</a:t>
            </a:r>
          </a:p>
          <a:p>
            <a:pPr lvl="0"/>
            <a:r>
              <a:rPr lang="tr-TR" dirty="0"/>
              <a:t>Millî ve manevi değerleri söz, yazı, resim veya başka bir şekilde aşağılamak; bu değerlere küfür ve hakaret etmek,</a:t>
            </a:r>
          </a:p>
          <a:p>
            <a:pPr lvl="0"/>
            <a:r>
              <a:rPr lang="tr-TR" dirty="0"/>
              <a:t>Okul çalışanlarının görevlerini yapmalarına engel olmak,</a:t>
            </a:r>
          </a:p>
          <a:p>
            <a:r>
              <a:rPr lang="tr-TR" dirty="0" smtClean="0"/>
              <a:t> </a:t>
            </a:r>
            <a:r>
              <a:rPr lang="tr-TR" dirty="0"/>
              <a:t>Hırsızlık yapmak, yaptırmak ve yapılmasına yardımcı olmak,</a:t>
            </a:r>
          </a:p>
          <a:p>
            <a:pPr lvl="0"/>
            <a:r>
              <a:rPr lang="tr-TR" dirty="0"/>
              <a:t>Okulla ilişkisi olmayan kişileri, okulda veya eklentilerinde barındırmak,</a:t>
            </a:r>
          </a:p>
          <a:p>
            <a:pPr lvl="0"/>
            <a:r>
              <a:rPr lang="tr-TR" dirty="0" smtClean="0"/>
              <a:t>Resmî </a:t>
            </a:r>
            <a:r>
              <a:rPr lang="tr-TR" dirty="0"/>
              <a:t>belgelerde değişiklik yapmak; sahte belge düzenlemek ve kullanmak ve başkalarını yararlandırmak,</a:t>
            </a:r>
          </a:p>
          <a:p>
            <a:pPr lvl="0"/>
            <a:r>
              <a:rPr lang="tr-TR" dirty="0"/>
              <a:t/>
            </a:r>
            <a:br>
              <a:rPr lang="tr-TR" dirty="0"/>
            </a:br>
            <a:r>
              <a:rPr lang="tr-TR" dirty="0"/>
              <a:t>Okul sınırları içinde herhangi bir yeri, izinsiz olarak eğitim ve öğretim amaçları dışında kullanmak veya kullanılmasına yardımcı olmak,</a:t>
            </a:r>
          </a:p>
          <a:p>
            <a:pPr lvl="0"/>
            <a:r>
              <a:rPr lang="tr-TR" dirty="0"/>
              <a:t>Okula ait taşınır veya taşınmaz mallara zarar vermek,</a:t>
            </a:r>
          </a:p>
          <a:p>
            <a:r>
              <a:rPr lang="tr-TR" dirty="0" smtClean="0"/>
              <a:t> </a:t>
            </a:r>
            <a:r>
              <a:rPr lang="tr-TR" dirty="0"/>
              <a:t>Ders, sınav, uygulama ve diğer faaliyetlerin yapılmasını engellemek veya arkadaşlarını bu eylemlere katılmaya kışkırtmak</a:t>
            </a:r>
            <a:r>
              <a:rPr lang="tr-TR" dirty="0" smtClean="0"/>
              <a:t>,</a:t>
            </a:r>
          </a:p>
          <a:p>
            <a:pPr lvl="0"/>
            <a:r>
              <a:rPr lang="tr-TR" dirty="0"/>
              <a:t>Eğitim ve öğretim ortamına yaralayıcı, öldürücü silah ve patlayıcı madde ile her türlü aletleri getirmek veya bunları bulundurmak,</a:t>
            </a:r>
          </a:p>
          <a:p>
            <a:r>
              <a:rPr lang="tr-TR" dirty="0" smtClean="0"/>
              <a:t>Zor </a:t>
            </a:r>
            <a:r>
              <a:rPr lang="tr-TR" dirty="0"/>
              <a:t>kullanarak veya tehditle kopya çekmek veya çekilmesini sağlamak,</a:t>
            </a:r>
          </a:p>
          <a:p>
            <a:endParaRPr lang="tr-TR" dirty="0"/>
          </a:p>
          <a:p>
            <a:pPr marL="0" indent="0">
              <a:buNone/>
            </a:pPr>
            <a:endParaRPr lang="tr-TR" dirty="0">
              <a:solidFill>
                <a:schemeClr val="tx1"/>
              </a:solidFill>
            </a:endParaRPr>
          </a:p>
        </p:txBody>
      </p:sp>
    </p:spTree>
    <p:extLst>
      <p:ext uri="{BB962C8B-B14F-4D97-AF65-F5344CB8AC3E}">
        <p14:creationId xmlns:p14="http://schemas.microsoft.com/office/powerpoint/2010/main" val="106255547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482810" y="685800"/>
            <a:ext cx="9489989" cy="648730"/>
          </a:xfrm>
        </p:spPr>
        <p:txBody>
          <a:bodyPr>
            <a:normAutofit/>
          </a:bodyPr>
          <a:lstStyle/>
          <a:p>
            <a:r>
              <a:rPr lang="tr-TR" altLang="tr-TR" sz="2800" b="1" dirty="0">
                <a:solidFill>
                  <a:srgbClr val="0070C0"/>
                </a:solidFill>
              </a:rPr>
              <a:t>Okul değiştirme cezasını gerektiren fiil ve davranışlar;</a:t>
            </a:r>
            <a:endParaRPr lang="tr-TR" sz="2800" dirty="0"/>
          </a:p>
        </p:txBody>
      </p:sp>
      <p:sp>
        <p:nvSpPr>
          <p:cNvPr id="3" name="İçerik Yer Tutucusu 2"/>
          <p:cNvSpPr>
            <a:spLocks noGrp="1"/>
          </p:cNvSpPr>
          <p:nvPr>
            <p:ph idx="1"/>
          </p:nvPr>
        </p:nvSpPr>
        <p:spPr>
          <a:xfrm>
            <a:off x="1272747" y="1334530"/>
            <a:ext cx="9700054" cy="5029200"/>
          </a:xfrm>
        </p:spPr>
        <p:txBody>
          <a:bodyPr>
            <a:normAutofit fontScale="70000" lnSpcReduction="20000"/>
          </a:bodyPr>
          <a:lstStyle/>
          <a:p>
            <a:pPr lvl="0"/>
            <a:r>
              <a:rPr lang="tr-TR" dirty="0" smtClean="0"/>
              <a:t>Bağımlılık </a:t>
            </a:r>
            <a:r>
              <a:rPr lang="tr-TR" dirty="0"/>
              <a:t>yapan zararlı maddeleri bulundurmak veya kullanmak,</a:t>
            </a:r>
          </a:p>
          <a:p>
            <a:pPr lvl="0"/>
            <a:r>
              <a:rPr lang="tr-TR" dirty="0"/>
              <a:t>Yerine başkasını sınava sokmak, başkasının yerine sınava girmek,</a:t>
            </a:r>
          </a:p>
          <a:p>
            <a:pPr lvl="0"/>
            <a:r>
              <a:rPr lang="tr-TR" dirty="0" smtClean="0"/>
              <a:t>Eğitim </a:t>
            </a:r>
            <a:r>
              <a:rPr lang="tr-TR" dirty="0"/>
              <a:t>ve öğretim ortamında; siyasi ve ideolojik amaçlı eylem düzenlemek, başkalarını bu gibi eylemler düzenlemeye kışkırtmak, düzenlenmiş eylemlere katılmak,</a:t>
            </a:r>
          </a:p>
          <a:p>
            <a:pPr lvl="0"/>
            <a:r>
              <a:rPr lang="tr-TR" dirty="0"/>
              <a:t>Siyasi partilere, bu partilere bağlı yan kuruluşlara, derneklere, sendikalara ve benzeri kuruluşlara üye olmak, üye kaydetmek, para toplamak ve bağışta bulunmaya zorlamak,</a:t>
            </a:r>
          </a:p>
          <a:p>
            <a:pPr lvl="0"/>
            <a:r>
              <a:rPr lang="tr-TR" dirty="0" smtClean="0"/>
              <a:t>Bilişim </a:t>
            </a:r>
            <a:r>
              <a:rPr lang="tr-TR" dirty="0"/>
              <a:t>araçları veya sosyal medya yoluyla eğitim ve öğretimi engellemek, kişilere ağır derecede maddi ve manevi zarar vermek,</a:t>
            </a:r>
          </a:p>
          <a:p>
            <a:pPr lvl="0"/>
            <a:r>
              <a:rPr lang="tr-TR" dirty="0"/>
              <a:t>İzin almadan okulla ilgili; bilgi vermek, basın toplantısı yapmak, bildiri yayınlamak ve dağıtmak, faaliyet tertip etmek veya bu kapsamdaki faaliyetlerde etkin rol almak,</a:t>
            </a:r>
          </a:p>
          <a:p>
            <a:pPr lvl="0"/>
            <a:r>
              <a:rPr lang="tr-TR" dirty="0"/>
              <a:t>Bir kimseyi ya da grubu suç sayılan bir eylemi yapmaya, böyle eylemlere katılmaya, yalan bildirimde bulunmaya veya suçu yüklenmeye zorlamak,</a:t>
            </a:r>
          </a:p>
          <a:p>
            <a:r>
              <a:rPr lang="tr-TR" dirty="0" smtClean="0"/>
              <a:t>Zor </a:t>
            </a:r>
            <a:r>
              <a:rPr lang="tr-TR" dirty="0"/>
              <a:t>kullanarak başkasına ait mal ve eşyaya el koymak, başkalarını bu işleri yapmaya zorlamak,</a:t>
            </a:r>
          </a:p>
          <a:p>
            <a:pPr lvl="0"/>
            <a:r>
              <a:rPr lang="tr-TR" dirty="0" smtClean="0"/>
              <a:t>Genel </a:t>
            </a:r>
            <a:r>
              <a:rPr lang="tr-TR" dirty="0"/>
              <a:t>ahlak ve adaba uygun olmayan, yanlış algı oluşturabilecek tutum ve davranışları alışkanlık hâline getirmek,</a:t>
            </a:r>
          </a:p>
          <a:p>
            <a:pPr lvl="0"/>
            <a:r>
              <a:rPr lang="tr-TR" dirty="0" smtClean="0"/>
              <a:t>Kişilere</a:t>
            </a:r>
            <a:r>
              <a:rPr lang="tr-TR" dirty="0"/>
              <a:t>, arkadaşlarına ve okul çalışanlarına; söz ve davranışlarla sarkıntılık yapmak, iftira etmek, başkalarını bu davranışlara kışkırtmak veya zorlamak, yapılan bu fiilleri sosyal medya yoluyla paylaşmak, yaymak,</a:t>
            </a:r>
          </a:p>
          <a:p>
            <a:pPr lvl="0"/>
            <a:r>
              <a:rPr lang="tr-TR" dirty="0" smtClean="0"/>
              <a:t>Pansiyon </a:t>
            </a:r>
            <a:r>
              <a:rPr lang="tr-TR" dirty="0"/>
              <a:t>düzenini bozmayı, pansiyonu terk etmeyi ve gece izinsiz dışarıda kalmayı alışkanlık hâline getirmek,</a:t>
            </a:r>
          </a:p>
          <a:p>
            <a:endParaRPr lang="tr-TR" dirty="0"/>
          </a:p>
        </p:txBody>
      </p:sp>
    </p:spTree>
    <p:extLst>
      <p:ext uri="{BB962C8B-B14F-4D97-AF65-F5344CB8AC3E}">
        <p14:creationId xmlns:p14="http://schemas.microsoft.com/office/powerpoint/2010/main" val="217657013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295402" y="982133"/>
            <a:ext cx="9601196" cy="808568"/>
          </a:xfrm>
        </p:spPr>
        <p:txBody>
          <a:bodyPr>
            <a:normAutofit/>
          </a:bodyPr>
          <a:lstStyle/>
          <a:p>
            <a:pPr algn="l"/>
            <a:r>
              <a:rPr lang="tr-TR" altLang="tr-TR" sz="2800" b="1" dirty="0">
                <a:solidFill>
                  <a:srgbClr val="FF0000"/>
                </a:solidFill>
              </a:rPr>
              <a:t>Örgün eğitim dışına çıkarma </a:t>
            </a:r>
            <a:r>
              <a:rPr lang="tr-TR" altLang="tr-TR" sz="2800" b="1" dirty="0">
                <a:solidFill>
                  <a:srgbClr val="002060"/>
                </a:solidFill>
              </a:rPr>
              <a:t>cezasını gerektiren davranışlar;</a:t>
            </a:r>
            <a:endParaRPr lang="tr-TR" sz="2800" b="1" dirty="0">
              <a:solidFill>
                <a:srgbClr val="002060"/>
              </a:solidFill>
            </a:endParaRPr>
          </a:p>
        </p:txBody>
      </p:sp>
      <p:sp>
        <p:nvSpPr>
          <p:cNvPr id="3" name="İçerik Yer Tutucusu 2"/>
          <p:cNvSpPr>
            <a:spLocks noGrp="1"/>
          </p:cNvSpPr>
          <p:nvPr>
            <p:ph idx="1"/>
          </p:nvPr>
        </p:nvSpPr>
        <p:spPr>
          <a:xfrm>
            <a:off x="1295401" y="1600200"/>
            <a:ext cx="9601196" cy="4472940"/>
          </a:xfrm>
        </p:spPr>
        <p:txBody>
          <a:bodyPr>
            <a:normAutofit fontScale="85000" lnSpcReduction="10000"/>
          </a:bodyPr>
          <a:lstStyle/>
          <a:p>
            <a:pPr lvl="0"/>
            <a:r>
              <a:rPr lang="tr-TR" dirty="0"/>
              <a:t>Türk Bayrağına, ülkeyi, milleti ve devleti temsil eden sembollere hakaret etmek,</a:t>
            </a:r>
          </a:p>
          <a:p>
            <a:pPr lvl="0"/>
            <a:r>
              <a:rPr lang="tr-TR" dirty="0"/>
              <a:t>Türkiye Cumhuriyeti'nin devleti ve milletiyle bölünmez bütünlüğü ilkesine ve Türkiye Cumhuriyetinin insan haklarına ve Anayasanın başlangıcında belirtilen temel ilkelere dayalı millî, demokratik, laik ve sosyal bir hukuk devleti niteliklerine aykırı miting, forum, direniş, yürüyüş, boykot ve işgal gibi ferdi veya toplu eylemler düzenlemek; düzenlenmesini kışkırtmak ve düzenlenmiş bu gibi eylemlere etkin olarak katılmak veya katılmaya zorlamak,</a:t>
            </a:r>
          </a:p>
          <a:p>
            <a:pPr lvl="0"/>
            <a:r>
              <a:rPr lang="tr-TR" dirty="0"/>
              <a:t>Kişileri veya grupları; dil, ırk, cinsiyet, siyasi düşünce, felsefi ve dini inançlarına göre ayırmayı, kınamayı, kötülemeyi amaçlayan bölücü ve yıkıcı toplu eylemler düzenlemek, katılmak, bu eylemlerin organizasyonunda yer almak,</a:t>
            </a:r>
          </a:p>
          <a:p>
            <a:r>
              <a:rPr lang="tr-TR" dirty="0" smtClean="0"/>
              <a:t> </a:t>
            </a:r>
            <a:r>
              <a:rPr lang="tr-TR" dirty="0"/>
              <a:t>Kurul ve komisyonların çalışmasını tehdit veya zor kullanarak engellemek,</a:t>
            </a:r>
          </a:p>
          <a:p>
            <a:pPr lvl="0"/>
            <a:r>
              <a:rPr lang="tr-TR" dirty="0"/>
              <a:t>Bağımlılık yapan zararlı maddelerin ticaretini yapmak,</a:t>
            </a:r>
          </a:p>
          <a:p>
            <a:pPr lvl="0"/>
            <a:r>
              <a:rPr lang="tr-TR" dirty="0"/>
              <a:t>Okul ve eklentilerinde güvenlik güçlerince aranan kişileri saklamak ve barındırmak,</a:t>
            </a:r>
          </a:p>
          <a:p>
            <a:pPr lvl="0"/>
            <a:r>
              <a:rPr lang="tr-TR" dirty="0"/>
              <a:t>Eğitim ve öğretim ortamını işgal etmek,</a:t>
            </a:r>
          </a:p>
          <a:p>
            <a:pPr lvl="0"/>
            <a:r>
              <a:rPr lang="tr-TR" dirty="0"/>
              <a:t>Okul içinde ve dışında tek veya toplu hâlde okulun yönetici, öğretmen, eğitici personel, memur ve diğer personeline karşı saldırıda bulunmak, bu gibi hareketleri düzenlemek veya kışkırtmak,</a:t>
            </a:r>
          </a:p>
          <a:p>
            <a:pPr marL="0" indent="0">
              <a:buNone/>
            </a:pPr>
            <a:endParaRPr lang="tr-TR" dirty="0">
              <a:solidFill>
                <a:schemeClr val="tx1"/>
              </a:solidFill>
            </a:endParaRPr>
          </a:p>
        </p:txBody>
      </p:sp>
    </p:spTree>
    <p:extLst>
      <p:ext uri="{BB962C8B-B14F-4D97-AF65-F5344CB8AC3E}">
        <p14:creationId xmlns:p14="http://schemas.microsoft.com/office/powerpoint/2010/main" val="99740961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532238" y="685800"/>
            <a:ext cx="9440562" cy="488092"/>
          </a:xfrm>
        </p:spPr>
        <p:txBody>
          <a:bodyPr>
            <a:normAutofit/>
          </a:bodyPr>
          <a:lstStyle/>
          <a:p>
            <a:r>
              <a:rPr lang="tr-TR" altLang="tr-TR" sz="2800" b="1" dirty="0">
                <a:solidFill>
                  <a:srgbClr val="FF0000"/>
                </a:solidFill>
              </a:rPr>
              <a:t>Örgün eğitim dışına çıkarma </a:t>
            </a:r>
            <a:r>
              <a:rPr lang="tr-TR" altLang="tr-TR" sz="2800" b="1" dirty="0">
                <a:solidFill>
                  <a:srgbClr val="002060"/>
                </a:solidFill>
              </a:rPr>
              <a:t>cezasını gerektiren davranışlar;</a:t>
            </a:r>
            <a:endParaRPr lang="tr-TR" sz="2800" dirty="0"/>
          </a:p>
        </p:txBody>
      </p:sp>
      <p:sp>
        <p:nvSpPr>
          <p:cNvPr id="3" name="İçerik Yer Tutucusu 2"/>
          <p:cNvSpPr>
            <a:spLocks noGrp="1"/>
          </p:cNvSpPr>
          <p:nvPr>
            <p:ph idx="1"/>
          </p:nvPr>
        </p:nvSpPr>
        <p:spPr>
          <a:xfrm>
            <a:off x="1223319" y="1297459"/>
            <a:ext cx="9749481" cy="5325763"/>
          </a:xfrm>
        </p:spPr>
        <p:txBody>
          <a:bodyPr>
            <a:normAutofit fontScale="92500" lnSpcReduction="20000"/>
          </a:bodyPr>
          <a:lstStyle/>
          <a:p>
            <a:r>
              <a:rPr lang="tr-TR" dirty="0"/>
              <a:t>Okul çalışanlarının görevlerini yapmalarına engel olmak için fiili saldırıda bulunmak ve başkalarını bu yöndeki eylemlere kışkırtmak,</a:t>
            </a:r>
          </a:p>
          <a:p>
            <a:pPr lvl="0"/>
            <a:r>
              <a:rPr lang="tr-TR" dirty="0"/>
              <a:t>Okulun taşınır veya taşınmaz mallarını kasıtlı olarak tahrip etmek,</a:t>
            </a:r>
          </a:p>
          <a:p>
            <a:r>
              <a:rPr lang="tr-TR" dirty="0" smtClean="0"/>
              <a:t>Yaralayıcı</a:t>
            </a:r>
            <a:r>
              <a:rPr lang="tr-TR" dirty="0"/>
              <a:t>, öldürücü her türlü alet, silah, patlayıcı maddeleri kullanmak suretiyle bir kimseyi yaralamaya teşebbüs etmek, yaralamak, öldürmek, maddi veya manevi zarara yol açmak,</a:t>
            </a:r>
          </a:p>
          <a:p>
            <a:pPr lvl="0"/>
            <a:r>
              <a:rPr lang="tr-TR" dirty="0"/>
              <a:t>Kişi veya kişilere her ne sebeple olursa olsun eziyet etmek; işkence yapmak veya yaptırmak, cinsel istismar ve bu konuda kanunların suç saydığı fiilleri işlemek,</a:t>
            </a:r>
          </a:p>
          <a:p>
            <a:pPr lvl="0"/>
            <a:r>
              <a:rPr lang="tr-TR" dirty="0"/>
              <a:t>Çete kurmak, çetede yer almak, yol kesmek, adam kaçırmak; kapkaç ve gasp yapmak, fidye ve haraç almak,</a:t>
            </a:r>
          </a:p>
          <a:p>
            <a:pPr lvl="0"/>
            <a:r>
              <a:rPr lang="tr-TR" dirty="0"/>
              <a:t>Yasa dışı örgütlerin ve kuruluşların, siyasi ve ideolojik görüşleri doğrultusunda propaganda yapmak, eylem düzenlemek, başkalarını bu gibi eylemleri düzenlemeye kışkırtmak, düzenlenmiş eylemlere etkin biçimde katılmak, bu kuruluşlara üye olmak, üye kaydetmek; para toplamak ve bağışta bulunmaya zorlamak,</a:t>
            </a:r>
          </a:p>
          <a:p>
            <a:pPr lvl="0"/>
            <a:r>
              <a:rPr lang="tr-TR" dirty="0" smtClean="0"/>
              <a:t>Bilişim </a:t>
            </a:r>
            <a:r>
              <a:rPr lang="tr-TR" dirty="0"/>
              <a:t>araçları veya sosyal medya yoluyla; bölücü, yıkıcı, ahlak dışı ve şiddeti özendiren sesli, sözlü, yazılı ve görüntülü içerikler oluşturmak, bunları çoğaltmak, yaymak ve ticaretini yapmak.</a:t>
            </a:r>
          </a:p>
          <a:p>
            <a:pPr lvl="0"/>
            <a:r>
              <a:rPr lang="tr-TR" dirty="0"/>
              <a:t>Yukarıda belirtilenlerin dışında ve disiplin cezası verilmesini gerektiren fiil ve hâllere nitelik ve ağırlıkları itibarıyla benzer eylemlerde bulunanlara suça uygun cezalar verilir.</a:t>
            </a:r>
          </a:p>
          <a:p>
            <a:endParaRPr lang="tr-TR" dirty="0"/>
          </a:p>
        </p:txBody>
      </p:sp>
    </p:spTree>
    <p:extLst>
      <p:ext uri="{BB962C8B-B14F-4D97-AF65-F5344CB8AC3E}">
        <p14:creationId xmlns:p14="http://schemas.microsoft.com/office/powerpoint/2010/main" val="87795955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482810" y="729049"/>
            <a:ext cx="9489989" cy="5138351"/>
          </a:xfrm>
        </p:spPr>
        <p:txBody>
          <a:bodyPr/>
          <a:lstStyle/>
          <a:p>
            <a:pPr lvl="0"/>
            <a:r>
              <a:rPr lang="tr-TR" b="1" dirty="0"/>
              <a:t>Cezaya neden olan davranış ve fiilin tekrarlanması</a:t>
            </a:r>
          </a:p>
          <a:p>
            <a:pPr lvl="0"/>
            <a:r>
              <a:rPr lang="tr-TR" b="1" dirty="0"/>
              <a:t>MADDE 166- </a:t>
            </a:r>
            <a:r>
              <a:rPr lang="tr-TR" dirty="0"/>
              <a:t>(1) Disiplin cezası verilmesine sebep olmuş bir fiil veya davranışın bir öğretim yılı içerisinde tekrarında bir derece ağır ceza uygulanır</a:t>
            </a:r>
            <a:r>
              <a:rPr lang="tr-TR" dirty="0" smtClean="0"/>
              <a:t>.</a:t>
            </a:r>
            <a:endParaRPr lang="tr-TR" dirty="0"/>
          </a:p>
        </p:txBody>
      </p:sp>
    </p:spTree>
    <p:extLst>
      <p:ext uri="{BB962C8B-B14F-4D97-AF65-F5344CB8AC3E}">
        <p14:creationId xmlns:p14="http://schemas.microsoft.com/office/powerpoint/2010/main" val="102065621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295401" y="606829"/>
            <a:ext cx="9601196" cy="5269039"/>
          </a:xfrm>
        </p:spPr>
        <p:txBody>
          <a:bodyPr>
            <a:normAutofit fontScale="70000" lnSpcReduction="20000"/>
          </a:bodyPr>
          <a:lstStyle/>
          <a:p>
            <a:r>
              <a:rPr lang="tr-TR" altLang="tr-TR" sz="2300" dirty="0">
                <a:solidFill>
                  <a:schemeClr val="tx1"/>
                </a:solidFill>
              </a:rPr>
              <a:t>Puanla değerlendirme</a:t>
            </a:r>
            <a:br>
              <a:rPr lang="tr-TR" altLang="tr-TR" sz="2300" dirty="0">
                <a:solidFill>
                  <a:schemeClr val="tx1"/>
                </a:solidFill>
              </a:rPr>
            </a:br>
            <a:r>
              <a:rPr lang="tr-TR" altLang="tr-TR" sz="2300" dirty="0" smtClean="0">
                <a:solidFill>
                  <a:schemeClr val="tx1"/>
                </a:solidFill>
              </a:rPr>
              <a:t>Sınav</a:t>
            </a:r>
            <a:r>
              <a:rPr lang="tr-TR" altLang="tr-TR" sz="2300" dirty="0">
                <a:solidFill>
                  <a:schemeClr val="tx1"/>
                </a:solidFill>
              </a:rPr>
              <a:t>, performans çalışması, proje ve uygulamalar 100 tam puan üzerinden değerlendirilir. </a:t>
            </a:r>
            <a:br>
              <a:rPr lang="tr-TR" altLang="tr-TR" sz="2300" dirty="0">
                <a:solidFill>
                  <a:schemeClr val="tx1"/>
                </a:solidFill>
              </a:rPr>
            </a:br>
            <a:r>
              <a:rPr lang="tr-TR" altLang="tr-TR" sz="2300" dirty="0" smtClean="0">
                <a:solidFill>
                  <a:schemeClr val="tx1"/>
                </a:solidFill>
              </a:rPr>
              <a:t>Puan </a:t>
            </a:r>
            <a:r>
              <a:rPr lang="tr-TR" altLang="tr-TR" sz="2300" dirty="0">
                <a:solidFill>
                  <a:schemeClr val="tx1"/>
                </a:solidFill>
              </a:rPr>
              <a:t>değerleri ve dereceleri aşağıdaki gibidir. </a:t>
            </a:r>
            <a:br>
              <a:rPr lang="tr-TR" altLang="tr-TR" sz="2300" dirty="0">
                <a:solidFill>
                  <a:schemeClr val="tx1"/>
                </a:solidFill>
              </a:rPr>
            </a:br>
            <a:r>
              <a:rPr lang="tr-TR" altLang="tr-TR" sz="2000" dirty="0">
                <a:solidFill>
                  <a:schemeClr val="tx1"/>
                </a:solidFill>
              </a:rPr>
              <a:t/>
            </a:r>
            <a:br>
              <a:rPr lang="tr-TR" altLang="tr-TR" sz="2000" dirty="0">
                <a:solidFill>
                  <a:schemeClr val="tx1"/>
                </a:solidFill>
              </a:rPr>
            </a:br>
            <a:endParaRPr lang="tr-TR" altLang="tr-TR" sz="2000" dirty="0" smtClean="0">
              <a:solidFill>
                <a:schemeClr val="tx1"/>
              </a:solidFill>
            </a:endParaRPr>
          </a:p>
          <a:p>
            <a:endParaRPr lang="tr-TR" altLang="tr-TR" i="1" dirty="0">
              <a:solidFill>
                <a:schemeClr val="tx1"/>
              </a:solidFill>
            </a:endParaRPr>
          </a:p>
          <a:p>
            <a:endParaRPr lang="tr-TR" altLang="tr-TR" sz="2600" i="1" dirty="0" smtClean="0">
              <a:solidFill>
                <a:schemeClr val="tx1"/>
              </a:solidFill>
            </a:endParaRPr>
          </a:p>
          <a:p>
            <a:endParaRPr lang="tr-TR" altLang="tr-TR" sz="2600" i="1" dirty="0" smtClean="0">
              <a:solidFill>
                <a:srgbClr val="C00000"/>
              </a:solidFill>
            </a:endParaRPr>
          </a:p>
          <a:p>
            <a:r>
              <a:rPr lang="tr-TR" altLang="tr-TR" sz="2600" i="1" dirty="0" smtClean="0">
                <a:solidFill>
                  <a:srgbClr val="C00000"/>
                </a:solidFill>
              </a:rPr>
              <a:t/>
            </a:r>
            <a:br>
              <a:rPr lang="tr-TR" altLang="tr-TR" sz="2600" i="1" dirty="0" smtClean="0">
                <a:solidFill>
                  <a:srgbClr val="C00000"/>
                </a:solidFill>
              </a:rPr>
            </a:br>
            <a:endParaRPr lang="tr-TR" altLang="tr-TR" sz="2600" i="1" dirty="0" smtClean="0">
              <a:solidFill>
                <a:srgbClr val="C00000"/>
              </a:solidFill>
            </a:endParaRPr>
          </a:p>
          <a:p>
            <a:r>
              <a:rPr lang="tr-TR" altLang="tr-TR" sz="2600" b="1" dirty="0" smtClean="0">
                <a:solidFill>
                  <a:schemeClr val="tx1"/>
                </a:solidFill>
              </a:rPr>
              <a:t>Yazılı </a:t>
            </a:r>
            <a:r>
              <a:rPr lang="tr-TR" altLang="tr-TR" sz="2600" b="1" dirty="0">
                <a:solidFill>
                  <a:schemeClr val="tx1"/>
                </a:solidFill>
              </a:rPr>
              <a:t>ve uygulamalı sınavlarla ilgili olarak aşağıdaki esaslara </a:t>
            </a:r>
            <a:r>
              <a:rPr lang="tr-TR" altLang="tr-TR" sz="2600" b="1" dirty="0" smtClean="0">
                <a:solidFill>
                  <a:schemeClr val="tx1"/>
                </a:solidFill>
              </a:rPr>
              <a:t>uyulur.</a:t>
            </a:r>
            <a:r>
              <a:rPr lang="tr-TR" altLang="tr-TR" sz="2000" dirty="0" smtClean="0">
                <a:solidFill>
                  <a:schemeClr val="tx1"/>
                </a:solidFill>
              </a:rPr>
              <a:t/>
            </a:r>
            <a:br>
              <a:rPr lang="tr-TR" altLang="tr-TR" sz="2000" dirty="0" smtClean="0">
                <a:solidFill>
                  <a:schemeClr val="tx1"/>
                </a:solidFill>
              </a:rPr>
            </a:br>
            <a:endParaRPr lang="tr-TR" altLang="tr-TR" sz="2000" dirty="0">
              <a:solidFill>
                <a:schemeClr val="tx1"/>
              </a:solidFill>
            </a:endParaRPr>
          </a:p>
          <a:p>
            <a:r>
              <a:rPr lang="tr-TR" altLang="tr-TR" sz="2000" dirty="0" smtClean="0">
                <a:solidFill>
                  <a:schemeClr val="tx1"/>
                </a:solidFill>
              </a:rPr>
              <a:t>Haftalık </a:t>
            </a:r>
            <a:r>
              <a:rPr lang="tr-TR" altLang="tr-TR" sz="2000" dirty="0">
                <a:solidFill>
                  <a:schemeClr val="tx1"/>
                </a:solidFill>
              </a:rPr>
              <a:t>ders saati sayısına bakılmaksızın her dersten en az iki sınav yapılması </a:t>
            </a:r>
            <a:r>
              <a:rPr lang="tr-TR" altLang="tr-TR" sz="2000" dirty="0" smtClean="0">
                <a:solidFill>
                  <a:schemeClr val="tx1"/>
                </a:solidFill>
              </a:rPr>
              <a:t>esastır. Her dersten ise iki performans notu verilecektir.</a:t>
            </a:r>
          </a:p>
          <a:p>
            <a:r>
              <a:rPr lang="tr-TR" sz="2000" dirty="0">
                <a:solidFill>
                  <a:schemeClr val="tx1"/>
                </a:solidFill>
              </a:rPr>
              <a:t>Öğrenciler, her dönemde tüm derslerden en az bir performans çalışması, her ders yılında en az bir dersten proje hazırlama görevini yerine getirirler</a:t>
            </a:r>
            <a:r>
              <a:rPr lang="tr-TR" sz="2000" dirty="0" smtClean="0">
                <a:solidFill>
                  <a:schemeClr val="tx1"/>
                </a:solidFill>
              </a:rPr>
              <a:t>.</a:t>
            </a:r>
          </a:p>
          <a:p>
            <a:r>
              <a:rPr lang="tr-TR" sz="2000" dirty="0">
                <a:solidFill>
                  <a:schemeClr val="tx1"/>
                </a:solidFill>
              </a:rPr>
              <a:t>Proje ve performans çalışması puanla değerlendirilir</a:t>
            </a:r>
            <a:r>
              <a:rPr lang="tr-TR" sz="2000" dirty="0" smtClean="0">
                <a:solidFill>
                  <a:schemeClr val="tx1"/>
                </a:solidFill>
              </a:rPr>
              <a:t>.</a:t>
            </a:r>
          </a:p>
          <a:p>
            <a:r>
              <a:rPr lang="tr-TR" sz="2000" dirty="0" smtClean="0">
                <a:solidFill>
                  <a:schemeClr val="tx1"/>
                </a:solidFill>
              </a:rPr>
              <a:t>Her </a:t>
            </a:r>
            <a:r>
              <a:rPr lang="tr-TR" sz="2000" dirty="0">
                <a:solidFill>
                  <a:schemeClr val="tx1"/>
                </a:solidFill>
              </a:rPr>
              <a:t>dönemde tüm derslerden iki performans puanı verilir. Bunlardan birisi birinci fıkra kapsamında yapılan performans çalışmasına, diğeri ise öğrencinin derse hazırlık, devam, aktif katılım ve örnek davranışlarına göre verilir.</a:t>
            </a:r>
            <a:r>
              <a:rPr lang="tr-TR" sz="2000" dirty="0">
                <a:solidFill>
                  <a:schemeClr val="bg2"/>
                </a:solidFill>
              </a:rPr>
              <a:t/>
            </a:r>
            <a:br>
              <a:rPr lang="tr-TR" sz="2000" dirty="0">
                <a:solidFill>
                  <a:schemeClr val="bg2"/>
                </a:solidFill>
              </a:rPr>
            </a:br>
            <a:r>
              <a:rPr lang="tr-TR" altLang="tr-TR" sz="2000" dirty="0">
                <a:solidFill>
                  <a:schemeClr val="tx1"/>
                </a:solidFill>
              </a:rPr>
              <a:t/>
            </a:r>
            <a:br>
              <a:rPr lang="tr-TR" altLang="tr-TR" sz="2000" dirty="0">
                <a:solidFill>
                  <a:schemeClr val="tx1"/>
                </a:solidFill>
              </a:rPr>
            </a:br>
            <a:endParaRPr lang="tr-TR" sz="2000" dirty="0">
              <a:solidFill>
                <a:schemeClr val="tx1"/>
              </a:solidFill>
            </a:endParaRPr>
          </a:p>
        </p:txBody>
      </p:sp>
      <p:graphicFrame>
        <p:nvGraphicFramePr>
          <p:cNvPr id="4" name="Tablo 3"/>
          <p:cNvGraphicFramePr>
            <a:graphicFrameLocks noGrp="1"/>
          </p:cNvGraphicFramePr>
          <p:nvPr>
            <p:extLst>
              <p:ext uri="{D42A27DB-BD31-4B8C-83A1-F6EECF244321}">
                <p14:modId xmlns:p14="http://schemas.microsoft.com/office/powerpoint/2010/main" val="2480948643"/>
              </p:ext>
            </p:extLst>
          </p:nvPr>
        </p:nvGraphicFramePr>
        <p:xfrm>
          <a:off x="6641870" y="1088967"/>
          <a:ext cx="2984270" cy="1828800"/>
        </p:xfrm>
        <a:graphic>
          <a:graphicData uri="http://schemas.openxmlformats.org/drawingml/2006/table">
            <a:tbl>
              <a:tblPr firstRow="1" bandRow="1">
                <a:tableStyleId>{5C22544A-7EE6-4342-B048-85BDC9FD1C3A}</a:tableStyleId>
              </a:tblPr>
              <a:tblGrid>
                <a:gridCol w="1612669">
                  <a:extLst>
                    <a:ext uri="{9D8B030D-6E8A-4147-A177-3AD203B41FA5}">
                      <a16:colId xmlns:a16="http://schemas.microsoft.com/office/drawing/2014/main" val="1971593812"/>
                    </a:ext>
                  </a:extLst>
                </a:gridCol>
                <a:gridCol w="1371601">
                  <a:extLst>
                    <a:ext uri="{9D8B030D-6E8A-4147-A177-3AD203B41FA5}">
                      <a16:colId xmlns:a16="http://schemas.microsoft.com/office/drawing/2014/main" val="2187590021"/>
                    </a:ext>
                  </a:extLst>
                </a:gridCol>
              </a:tblGrid>
              <a:tr h="324196">
                <a:tc>
                  <a:txBody>
                    <a:bodyPr/>
                    <a:lstStyle/>
                    <a:p>
                      <a:r>
                        <a:rPr lang="tr-TR" dirty="0" smtClean="0"/>
                        <a:t>85,00-100,00</a:t>
                      </a:r>
                      <a:endParaRPr lang="tr-TR" dirty="0"/>
                    </a:p>
                  </a:txBody>
                  <a:tcPr/>
                </a:tc>
                <a:tc>
                  <a:txBody>
                    <a:bodyPr/>
                    <a:lstStyle/>
                    <a:p>
                      <a:pPr algn="ctr"/>
                      <a:r>
                        <a:rPr lang="tr-TR" dirty="0" smtClean="0"/>
                        <a:t>PEKİYİ</a:t>
                      </a:r>
                      <a:endParaRPr lang="tr-TR" dirty="0"/>
                    </a:p>
                  </a:txBody>
                  <a:tcPr/>
                </a:tc>
                <a:extLst>
                  <a:ext uri="{0D108BD9-81ED-4DB2-BD59-A6C34878D82A}">
                    <a16:rowId xmlns:a16="http://schemas.microsoft.com/office/drawing/2014/main" val="1587705448"/>
                  </a:ext>
                </a:extLst>
              </a:tr>
              <a:tr h="324196">
                <a:tc>
                  <a:txBody>
                    <a:bodyPr/>
                    <a:lstStyle/>
                    <a:p>
                      <a:r>
                        <a:rPr lang="tr-TR" altLang="tr-TR" sz="1800" i="1" dirty="0" smtClean="0">
                          <a:solidFill>
                            <a:srgbClr val="C00000"/>
                          </a:solidFill>
                        </a:rPr>
                        <a:t>70,00-84,99 </a:t>
                      </a:r>
                      <a:endParaRPr lang="tr-TR" dirty="0"/>
                    </a:p>
                  </a:txBody>
                  <a:tcPr/>
                </a:tc>
                <a:tc>
                  <a:txBody>
                    <a:bodyPr/>
                    <a:lstStyle/>
                    <a:p>
                      <a:pPr algn="ctr"/>
                      <a:r>
                        <a:rPr lang="tr-TR" altLang="tr-TR" sz="1800" i="1" dirty="0" smtClean="0">
                          <a:solidFill>
                            <a:srgbClr val="C00000"/>
                          </a:solidFill>
                        </a:rPr>
                        <a:t>İyi</a:t>
                      </a:r>
                      <a:endParaRPr lang="tr-TR" dirty="0"/>
                    </a:p>
                  </a:txBody>
                  <a:tcPr/>
                </a:tc>
                <a:extLst>
                  <a:ext uri="{0D108BD9-81ED-4DB2-BD59-A6C34878D82A}">
                    <a16:rowId xmlns:a16="http://schemas.microsoft.com/office/drawing/2014/main" val="1272999811"/>
                  </a:ext>
                </a:extLst>
              </a:tr>
              <a:tr h="324196">
                <a:tc>
                  <a:txBody>
                    <a:bodyPr/>
                    <a:lstStyle/>
                    <a:p>
                      <a:r>
                        <a:rPr lang="tr-TR" altLang="tr-TR" sz="1800" i="1" dirty="0" smtClean="0">
                          <a:solidFill>
                            <a:srgbClr val="C00000"/>
                          </a:solidFill>
                        </a:rPr>
                        <a:t>60,00-69,99</a:t>
                      </a:r>
                      <a:endParaRPr lang="tr-TR" dirty="0"/>
                    </a:p>
                  </a:txBody>
                  <a:tcPr/>
                </a:tc>
                <a:tc>
                  <a:txBody>
                    <a:bodyPr/>
                    <a:lstStyle/>
                    <a:p>
                      <a:pPr algn="ctr"/>
                      <a:r>
                        <a:rPr lang="tr-TR" altLang="tr-TR" sz="1800" i="1" dirty="0" smtClean="0">
                          <a:solidFill>
                            <a:srgbClr val="C00000"/>
                          </a:solidFill>
                        </a:rPr>
                        <a:t>Orta</a:t>
                      </a:r>
                      <a:endParaRPr lang="tr-TR" dirty="0"/>
                    </a:p>
                  </a:txBody>
                  <a:tcPr/>
                </a:tc>
                <a:extLst>
                  <a:ext uri="{0D108BD9-81ED-4DB2-BD59-A6C34878D82A}">
                    <a16:rowId xmlns:a16="http://schemas.microsoft.com/office/drawing/2014/main" val="506532601"/>
                  </a:ext>
                </a:extLst>
              </a:tr>
              <a:tr h="324196">
                <a:tc>
                  <a:txBody>
                    <a:bodyPr/>
                    <a:lstStyle/>
                    <a:p>
                      <a:r>
                        <a:rPr lang="tr-TR" altLang="tr-TR" sz="1800" i="1" dirty="0" smtClean="0">
                          <a:solidFill>
                            <a:srgbClr val="C00000"/>
                          </a:solidFill>
                        </a:rPr>
                        <a:t>50,00-59,99</a:t>
                      </a:r>
                      <a:endParaRPr lang="tr-TR" dirty="0"/>
                    </a:p>
                  </a:txBody>
                  <a:tcPr/>
                </a:tc>
                <a:tc>
                  <a:txBody>
                    <a:bodyPr/>
                    <a:lstStyle/>
                    <a:p>
                      <a:pPr algn="ctr"/>
                      <a:r>
                        <a:rPr lang="tr-TR" altLang="tr-TR" sz="1800" i="1" dirty="0" smtClean="0">
                          <a:solidFill>
                            <a:srgbClr val="C00000"/>
                          </a:solidFill>
                        </a:rPr>
                        <a:t>Geçer</a:t>
                      </a:r>
                      <a:endParaRPr lang="tr-TR" dirty="0"/>
                    </a:p>
                  </a:txBody>
                  <a:tcPr/>
                </a:tc>
                <a:extLst>
                  <a:ext uri="{0D108BD9-81ED-4DB2-BD59-A6C34878D82A}">
                    <a16:rowId xmlns:a16="http://schemas.microsoft.com/office/drawing/2014/main" val="1704712037"/>
                  </a:ext>
                </a:extLst>
              </a:tr>
              <a:tr h="324196">
                <a:tc>
                  <a:txBody>
                    <a:bodyPr/>
                    <a:lstStyle/>
                    <a:p>
                      <a:r>
                        <a:rPr lang="tr-TR" altLang="tr-TR" sz="1800" i="1" dirty="0" smtClean="0">
                          <a:solidFill>
                            <a:srgbClr val="C00000"/>
                          </a:solidFill>
                        </a:rPr>
                        <a:t>0-49,99</a:t>
                      </a:r>
                      <a:endParaRPr lang="tr-TR" dirty="0"/>
                    </a:p>
                  </a:txBody>
                  <a:tcPr/>
                </a:tc>
                <a:tc>
                  <a:txBody>
                    <a:bodyPr/>
                    <a:lstStyle/>
                    <a:p>
                      <a:pPr algn="ctr"/>
                      <a:r>
                        <a:rPr lang="tr-TR" altLang="tr-TR" sz="1800" i="1" dirty="0" smtClean="0">
                          <a:solidFill>
                            <a:srgbClr val="C00000"/>
                          </a:solidFill>
                        </a:rPr>
                        <a:t>Geçmez</a:t>
                      </a:r>
                      <a:endParaRPr lang="tr-TR" dirty="0"/>
                    </a:p>
                  </a:txBody>
                  <a:tcPr/>
                </a:tc>
                <a:extLst>
                  <a:ext uri="{0D108BD9-81ED-4DB2-BD59-A6C34878D82A}">
                    <a16:rowId xmlns:a16="http://schemas.microsoft.com/office/drawing/2014/main" val="2135437155"/>
                  </a:ext>
                </a:extLst>
              </a:tr>
            </a:tbl>
          </a:graphicData>
        </a:graphic>
      </p:graphicFrame>
    </p:spTree>
    <p:extLst>
      <p:ext uri="{BB962C8B-B14F-4D97-AF65-F5344CB8AC3E}">
        <p14:creationId xmlns:p14="http://schemas.microsoft.com/office/powerpoint/2010/main" val="182340358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Unvan 1"/>
          <p:cNvSpPr>
            <a:spLocks noGrp="1"/>
          </p:cNvSpPr>
          <p:nvPr>
            <p:ph idx="1"/>
          </p:nvPr>
        </p:nvSpPr>
        <p:spPr>
          <a:xfrm>
            <a:off x="1371600" y="266007"/>
            <a:ext cx="9601200" cy="5601393"/>
          </a:xfrm>
        </p:spPr>
        <p:txBody>
          <a:bodyPr/>
          <a:lstStyle/>
          <a:p>
            <a:r>
              <a:rPr lang="tr-TR" altLang="tr-TR" dirty="0">
                <a:solidFill>
                  <a:schemeClr val="tx1"/>
                </a:solidFill>
              </a:rPr>
              <a:t>Bir dersin dönem puanı; </a:t>
            </a:r>
            <a:br>
              <a:rPr lang="tr-TR" altLang="tr-TR" dirty="0">
                <a:solidFill>
                  <a:schemeClr val="tx1"/>
                </a:solidFill>
              </a:rPr>
            </a:br>
            <a:r>
              <a:rPr lang="tr-TR" altLang="tr-TR" dirty="0">
                <a:solidFill>
                  <a:schemeClr val="tx1"/>
                </a:solidFill>
              </a:rPr>
              <a:t>a) Sınavlardan alınan puanların,</a:t>
            </a:r>
            <a:br>
              <a:rPr lang="tr-TR" altLang="tr-TR" dirty="0">
                <a:solidFill>
                  <a:schemeClr val="tx1"/>
                </a:solidFill>
              </a:rPr>
            </a:br>
            <a:r>
              <a:rPr lang="tr-TR" altLang="tr-TR" dirty="0">
                <a:solidFill>
                  <a:schemeClr val="tx1"/>
                </a:solidFill>
              </a:rPr>
              <a:t>b) Performans çalışması puanının/puanlarının,</a:t>
            </a:r>
            <a:br>
              <a:rPr lang="tr-TR" altLang="tr-TR" dirty="0">
                <a:solidFill>
                  <a:schemeClr val="tx1"/>
                </a:solidFill>
              </a:rPr>
            </a:br>
            <a:r>
              <a:rPr lang="tr-TR" altLang="tr-TR" dirty="0">
                <a:solidFill>
                  <a:schemeClr val="tx1"/>
                </a:solidFill>
              </a:rPr>
              <a:t>c) Varsa proje puanının, </a:t>
            </a:r>
            <a:r>
              <a:rPr lang="tr-TR" altLang="tr-TR" dirty="0" smtClean="0">
                <a:solidFill>
                  <a:schemeClr val="tx1"/>
                </a:solidFill>
              </a:rPr>
              <a:t>aritmetik </a:t>
            </a:r>
            <a:r>
              <a:rPr lang="tr-TR" altLang="tr-TR" dirty="0">
                <a:solidFill>
                  <a:schemeClr val="tx1"/>
                </a:solidFill>
              </a:rPr>
              <a:t>ortalaması alınarak belirlenir. </a:t>
            </a:r>
            <a:r>
              <a:rPr lang="tr-TR" altLang="tr-TR" dirty="0" smtClean="0">
                <a:solidFill>
                  <a:schemeClr val="bg2"/>
                </a:solidFill>
              </a:rPr>
              <a:t>ortalaması </a:t>
            </a:r>
            <a:r>
              <a:rPr lang="tr-TR" altLang="tr-TR" dirty="0">
                <a:solidFill>
                  <a:schemeClr val="bg2"/>
                </a:solidFill>
              </a:rPr>
              <a:t>alınarak belirlenir. </a:t>
            </a:r>
            <a:br>
              <a:rPr lang="tr-TR" altLang="tr-TR" dirty="0">
                <a:solidFill>
                  <a:schemeClr val="bg2"/>
                </a:solidFill>
              </a:rPr>
            </a:br>
            <a:endParaRPr lang="tr-TR" altLang="tr-TR" dirty="0" smtClean="0">
              <a:solidFill>
                <a:schemeClr val="bg2"/>
              </a:solidFill>
            </a:endParaRPr>
          </a:p>
          <a:p>
            <a:endParaRPr lang="tr-TR" dirty="0">
              <a:solidFill>
                <a:schemeClr val="bg2"/>
              </a:solidFill>
            </a:endParaRPr>
          </a:p>
          <a:p>
            <a:endParaRPr lang="tr-TR" dirty="0" smtClean="0">
              <a:solidFill>
                <a:schemeClr val="bg2"/>
              </a:solidFill>
            </a:endParaRPr>
          </a:p>
          <a:p>
            <a:endParaRPr lang="tr-TR" dirty="0">
              <a:solidFill>
                <a:schemeClr val="tx1"/>
              </a:solidFill>
            </a:endParaRPr>
          </a:p>
          <a:p>
            <a:r>
              <a:rPr lang="tr-TR" dirty="0">
                <a:solidFill>
                  <a:schemeClr val="tx1"/>
                </a:solidFill>
              </a:rPr>
              <a:t>Bir dersin yılsonu puanı;  Birinci ve ikinci dönem puanlarının aritmetik ortalamasıdır. </a:t>
            </a:r>
            <a:br>
              <a:rPr lang="tr-TR" dirty="0">
                <a:solidFill>
                  <a:schemeClr val="tx1"/>
                </a:solidFill>
              </a:rPr>
            </a:br>
            <a:endParaRPr lang="tr-TR" dirty="0"/>
          </a:p>
        </p:txBody>
      </p:sp>
      <p:graphicFrame>
        <p:nvGraphicFramePr>
          <p:cNvPr id="7" name="Tablo 6"/>
          <p:cNvGraphicFramePr>
            <a:graphicFrameLocks noGrp="1"/>
          </p:cNvGraphicFramePr>
          <p:nvPr>
            <p:extLst>
              <p:ext uri="{D42A27DB-BD31-4B8C-83A1-F6EECF244321}">
                <p14:modId xmlns:p14="http://schemas.microsoft.com/office/powerpoint/2010/main" val="473560361"/>
              </p:ext>
            </p:extLst>
          </p:nvPr>
        </p:nvGraphicFramePr>
        <p:xfrm>
          <a:off x="1923934" y="2016452"/>
          <a:ext cx="8128002" cy="1056024"/>
        </p:xfrm>
        <a:graphic>
          <a:graphicData uri="http://schemas.openxmlformats.org/drawingml/2006/table">
            <a:tbl>
              <a:tblPr firstRow="1" bandRow="1">
                <a:tableStyleId>{5C22544A-7EE6-4342-B048-85BDC9FD1C3A}</a:tableStyleId>
              </a:tblPr>
              <a:tblGrid>
                <a:gridCol w="993833">
                  <a:extLst>
                    <a:ext uri="{9D8B030D-6E8A-4147-A177-3AD203B41FA5}">
                      <a16:colId xmlns:a16="http://schemas.microsoft.com/office/drawing/2014/main" val="2671533040"/>
                    </a:ext>
                  </a:extLst>
                </a:gridCol>
                <a:gridCol w="980902">
                  <a:extLst>
                    <a:ext uri="{9D8B030D-6E8A-4147-A177-3AD203B41FA5}">
                      <a16:colId xmlns:a16="http://schemas.microsoft.com/office/drawing/2014/main" val="963144630"/>
                    </a:ext>
                  </a:extLst>
                </a:gridCol>
                <a:gridCol w="980902">
                  <a:extLst>
                    <a:ext uri="{9D8B030D-6E8A-4147-A177-3AD203B41FA5}">
                      <a16:colId xmlns:a16="http://schemas.microsoft.com/office/drawing/2014/main" val="4173266036"/>
                    </a:ext>
                  </a:extLst>
                </a:gridCol>
                <a:gridCol w="1862051">
                  <a:extLst>
                    <a:ext uri="{9D8B030D-6E8A-4147-A177-3AD203B41FA5}">
                      <a16:colId xmlns:a16="http://schemas.microsoft.com/office/drawing/2014/main" val="1471080248"/>
                    </a:ext>
                  </a:extLst>
                </a:gridCol>
                <a:gridCol w="1955647">
                  <a:extLst>
                    <a:ext uri="{9D8B030D-6E8A-4147-A177-3AD203B41FA5}">
                      <a16:colId xmlns:a16="http://schemas.microsoft.com/office/drawing/2014/main" val="856453439"/>
                    </a:ext>
                  </a:extLst>
                </a:gridCol>
                <a:gridCol w="1354667">
                  <a:extLst>
                    <a:ext uri="{9D8B030D-6E8A-4147-A177-3AD203B41FA5}">
                      <a16:colId xmlns:a16="http://schemas.microsoft.com/office/drawing/2014/main" val="1447110263"/>
                    </a:ext>
                  </a:extLst>
                </a:gridCol>
              </a:tblGrid>
              <a:tr h="685184">
                <a:tc>
                  <a:txBody>
                    <a:bodyPr/>
                    <a:lstStyle/>
                    <a:p>
                      <a:r>
                        <a:rPr lang="tr-TR" sz="1400" b="1" dirty="0" smtClean="0">
                          <a:solidFill>
                            <a:schemeClr val="tx1"/>
                          </a:solidFill>
                        </a:rPr>
                        <a:t>DERS</a:t>
                      </a:r>
                      <a:endParaRPr lang="tr-TR" sz="1400" b="1" dirty="0">
                        <a:solidFill>
                          <a:schemeClr val="tx1"/>
                        </a:solidFill>
                      </a:endParaRPr>
                    </a:p>
                  </a:txBody>
                  <a:tcPr>
                    <a:solidFill>
                      <a:schemeClr val="accent2">
                        <a:lumMod val="60000"/>
                        <a:lumOff val="40000"/>
                      </a:schemeClr>
                    </a:solidFill>
                  </a:tcPr>
                </a:tc>
                <a:tc>
                  <a:txBody>
                    <a:bodyPr/>
                    <a:lstStyle/>
                    <a:p>
                      <a:r>
                        <a:rPr lang="tr-TR" sz="1400" b="1" dirty="0" smtClean="0">
                          <a:solidFill>
                            <a:schemeClr val="tx1"/>
                          </a:solidFill>
                        </a:rPr>
                        <a:t>1.YAZILI</a:t>
                      </a:r>
                      <a:endParaRPr lang="tr-TR" sz="1400" b="1" dirty="0">
                        <a:solidFill>
                          <a:schemeClr val="tx1"/>
                        </a:solidFill>
                      </a:endParaRPr>
                    </a:p>
                  </a:txBody>
                  <a:tcPr>
                    <a:solidFill>
                      <a:schemeClr val="accent2">
                        <a:lumMod val="60000"/>
                        <a:lumOff val="40000"/>
                      </a:schemeClr>
                    </a:solidFill>
                  </a:tcPr>
                </a:tc>
                <a:tc>
                  <a:txBody>
                    <a:bodyPr/>
                    <a:lstStyle/>
                    <a:p>
                      <a:r>
                        <a:rPr lang="tr-TR" sz="1400" b="1" dirty="0" smtClean="0">
                          <a:solidFill>
                            <a:schemeClr val="tx1"/>
                          </a:solidFill>
                        </a:rPr>
                        <a:t>2.YAZILI</a:t>
                      </a:r>
                      <a:endParaRPr lang="tr-TR" sz="1400" b="1" dirty="0">
                        <a:solidFill>
                          <a:schemeClr val="tx1"/>
                        </a:solidFill>
                      </a:endParaRPr>
                    </a:p>
                  </a:txBody>
                  <a:tcPr>
                    <a:solidFill>
                      <a:schemeClr val="accent2">
                        <a:lumMod val="60000"/>
                        <a:lumOff val="40000"/>
                      </a:schemeClr>
                    </a:solidFill>
                  </a:tcPr>
                </a:tc>
                <a:tc>
                  <a:txBody>
                    <a:bodyPr/>
                    <a:lstStyle/>
                    <a:p>
                      <a:r>
                        <a:rPr lang="tr-TR" sz="1400" b="1" dirty="0" smtClean="0">
                          <a:solidFill>
                            <a:schemeClr val="tx1"/>
                          </a:solidFill>
                        </a:rPr>
                        <a:t>PERFORMANS</a:t>
                      </a:r>
                      <a:r>
                        <a:rPr lang="tr-TR" sz="1400" b="1" baseline="0" dirty="0" smtClean="0">
                          <a:solidFill>
                            <a:schemeClr val="tx1"/>
                          </a:solidFill>
                        </a:rPr>
                        <a:t> NOTU</a:t>
                      </a:r>
                      <a:endParaRPr lang="tr-TR" sz="1400" b="1" dirty="0">
                        <a:solidFill>
                          <a:schemeClr val="tx1"/>
                        </a:solidFill>
                      </a:endParaRPr>
                    </a:p>
                  </a:txBody>
                  <a:tcPr>
                    <a:solidFill>
                      <a:schemeClr val="accent2">
                        <a:lumMod val="60000"/>
                        <a:lumOff val="4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1400" b="1" dirty="0" smtClean="0">
                          <a:solidFill>
                            <a:schemeClr val="tx1"/>
                          </a:solidFill>
                        </a:rPr>
                        <a:t>PERFORMANS </a:t>
                      </a:r>
                      <a:r>
                        <a:rPr lang="tr-TR" sz="1400" b="1" baseline="0" dirty="0" smtClean="0">
                          <a:solidFill>
                            <a:schemeClr val="tx1"/>
                          </a:solidFill>
                        </a:rPr>
                        <a:t>NOTU</a:t>
                      </a:r>
                      <a:endParaRPr lang="tr-TR" sz="1400" b="1" dirty="0" smtClean="0">
                        <a:solidFill>
                          <a:schemeClr val="tx1"/>
                        </a:solidFill>
                      </a:endParaRPr>
                    </a:p>
                    <a:p>
                      <a:endParaRPr lang="tr-TR" sz="1400" b="1" dirty="0">
                        <a:solidFill>
                          <a:schemeClr val="tx1"/>
                        </a:solidFill>
                      </a:endParaRPr>
                    </a:p>
                  </a:txBody>
                  <a:tcPr>
                    <a:solidFill>
                      <a:schemeClr val="accent2">
                        <a:lumMod val="60000"/>
                        <a:lumOff val="40000"/>
                      </a:schemeClr>
                    </a:solidFill>
                  </a:tcPr>
                </a:tc>
                <a:tc>
                  <a:txBody>
                    <a:bodyPr/>
                    <a:lstStyle/>
                    <a:p>
                      <a:r>
                        <a:rPr lang="tr-TR" sz="1400" b="1" dirty="0" smtClean="0">
                          <a:solidFill>
                            <a:schemeClr val="tx1"/>
                          </a:solidFill>
                        </a:rPr>
                        <a:t>ORTALAMA</a:t>
                      </a:r>
                      <a:endParaRPr lang="tr-TR" sz="1400" b="1" dirty="0">
                        <a:solidFill>
                          <a:schemeClr val="tx1"/>
                        </a:solidFill>
                      </a:endParaRPr>
                    </a:p>
                  </a:txBody>
                  <a:tcPr>
                    <a:solidFill>
                      <a:schemeClr val="accent2">
                        <a:lumMod val="60000"/>
                        <a:lumOff val="40000"/>
                      </a:schemeClr>
                    </a:solidFill>
                  </a:tcPr>
                </a:tc>
                <a:extLst>
                  <a:ext uri="{0D108BD9-81ED-4DB2-BD59-A6C34878D82A}">
                    <a16:rowId xmlns:a16="http://schemas.microsoft.com/office/drawing/2014/main" val="3066448090"/>
                  </a:ext>
                </a:extLst>
              </a:tr>
              <a:tr h="370840">
                <a:tc>
                  <a:txBody>
                    <a:bodyPr/>
                    <a:lstStyle/>
                    <a:p>
                      <a:pPr algn="ctr"/>
                      <a:r>
                        <a:rPr lang="tr-TR" sz="1400" b="1" dirty="0" smtClean="0">
                          <a:solidFill>
                            <a:schemeClr val="tx1"/>
                          </a:solidFill>
                        </a:rPr>
                        <a:t>TÜRKÇE</a:t>
                      </a:r>
                      <a:endParaRPr lang="tr-TR" sz="1400" b="1" dirty="0">
                        <a:solidFill>
                          <a:schemeClr val="tx1"/>
                        </a:solidFill>
                      </a:endParaRPr>
                    </a:p>
                  </a:txBody>
                  <a:tcPr>
                    <a:solidFill>
                      <a:schemeClr val="accent2">
                        <a:lumMod val="60000"/>
                        <a:lumOff val="40000"/>
                      </a:schemeClr>
                    </a:solidFill>
                  </a:tcPr>
                </a:tc>
                <a:tc>
                  <a:txBody>
                    <a:bodyPr/>
                    <a:lstStyle/>
                    <a:p>
                      <a:pPr algn="ctr"/>
                      <a:r>
                        <a:rPr lang="tr-TR" sz="1400" b="1" dirty="0" smtClean="0">
                          <a:solidFill>
                            <a:schemeClr val="tx1"/>
                          </a:solidFill>
                        </a:rPr>
                        <a:t>80</a:t>
                      </a:r>
                      <a:endParaRPr lang="tr-TR" sz="1400" b="1" dirty="0">
                        <a:solidFill>
                          <a:schemeClr val="tx1"/>
                        </a:solidFill>
                      </a:endParaRPr>
                    </a:p>
                  </a:txBody>
                  <a:tcPr>
                    <a:solidFill>
                      <a:schemeClr val="accent2">
                        <a:lumMod val="60000"/>
                        <a:lumOff val="40000"/>
                      </a:schemeClr>
                    </a:solidFill>
                  </a:tcPr>
                </a:tc>
                <a:tc>
                  <a:txBody>
                    <a:bodyPr/>
                    <a:lstStyle/>
                    <a:p>
                      <a:pPr algn="ctr"/>
                      <a:r>
                        <a:rPr lang="tr-TR" sz="1400" b="1" dirty="0" smtClean="0">
                          <a:solidFill>
                            <a:schemeClr val="tx1"/>
                          </a:solidFill>
                        </a:rPr>
                        <a:t>90</a:t>
                      </a:r>
                      <a:endParaRPr lang="tr-TR" sz="1400" b="1" dirty="0">
                        <a:solidFill>
                          <a:schemeClr val="tx1"/>
                        </a:solidFill>
                      </a:endParaRPr>
                    </a:p>
                  </a:txBody>
                  <a:tcPr>
                    <a:solidFill>
                      <a:schemeClr val="accent2">
                        <a:lumMod val="60000"/>
                        <a:lumOff val="40000"/>
                      </a:schemeClr>
                    </a:solidFill>
                  </a:tcPr>
                </a:tc>
                <a:tc>
                  <a:txBody>
                    <a:bodyPr/>
                    <a:lstStyle/>
                    <a:p>
                      <a:pPr algn="ctr"/>
                      <a:r>
                        <a:rPr lang="tr-TR" sz="1400" b="1" dirty="0" smtClean="0">
                          <a:solidFill>
                            <a:schemeClr val="tx1"/>
                          </a:solidFill>
                        </a:rPr>
                        <a:t>75</a:t>
                      </a:r>
                      <a:endParaRPr lang="tr-TR" sz="1400" b="1" dirty="0">
                        <a:solidFill>
                          <a:schemeClr val="tx1"/>
                        </a:solidFill>
                      </a:endParaRPr>
                    </a:p>
                  </a:txBody>
                  <a:tcPr>
                    <a:solidFill>
                      <a:schemeClr val="accent2">
                        <a:lumMod val="60000"/>
                        <a:lumOff val="40000"/>
                      </a:schemeClr>
                    </a:solidFill>
                  </a:tcPr>
                </a:tc>
                <a:tc>
                  <a:txBody>
                    <a:bodyPr/>
                    <a:lstStyle/>
                    <a:p>
                      <a:pPr algn="ctr"/>
                      <a:r>
                        <a:rPr lang="tr-TR" sz="1400" b="1" dirty="0" smtClean="0">
                          <a:solidFill>
                            <a:schemeClr val="tx1"/>
                          </a:solidFill>
                        </a:rPr>
                        <a:t>95</a:t>
                      </a:r>
                      <a:endParaRPr lang="tr-TR" sz="1400" b="1" dirty="0">
                        <a:solidFill>
                          <a:schemeClr val="tx1"/>
                        </a:solidFill>
                      </a:endParaRPr>
                    </a:p>
                  </a:txBody>
                  <a:tcPr>
                    <a:solidFill>
                      <a:schemeClr val="accent2">
                        <a:lumMod val="60000"/>
                        <a:lumOff val="40000"/>
                      </a:schemeClr>
                    </a:solidFill>
                  </a:tcPr>
                </a:tc>
                <a:tc>
                  <a:txBody>
                    <a:bodyPr/>
                    <a:lstStyle/>
                    <a:p>
                      <a:pPr algn="ctr"/>
                      <a:r>
                        <a:rPr lang="tr-TR" sz="1400" b="1" dirty="0" smtClean="0">
                          <a:solidFill>
                            <a:schemeClr val="tx1"/>
                          </a:solidFill>
                        </a:rPr>
                        <a:t>85</a:t>
                      </a:r>
                      <a:endParaRPr lang="tr-TR" sz="1400" b="1" dirty="0">
                        <a:solidFill>
                          <a:schemeClr val="tx1"/>
                        </a:solidFill>
                      </a:endParaRPr>
                    </a:p>
                  </a:txBody>
                  <a:tcPr>
                    <a:solidFill>
                      <a:schemeClr val="accent2">
                        <a:lumMod val="60000"/>
                        <a:lumOff val="40000"/>
                      </a:schemeClr>
                    </a:solidFill>
                  </a:tcPr>
                </a:tc>
                <a:extLst>
                  <a:ext uri="{0D108BD9-81ED-4DB2-BD59-A6C34878D82A}">
                    <a16:rowId xmlns:a16="http://schemas.microsoft.com/office/drawing/2014/main" val="3771635815"/>
                  </a:ext>
                </a:extLst>
              </a:tr>
            </a:tbl>
          </a:graphicData>
        </a:graphic>
      </p:graphicFrame>
      <p:graphicFrame>
        <p:nvGraphicFramePr>
          <p:cNvPr id="8" name="Tablo 7"/>
          <p:cNvGraphicFramePr>
            <a:graphicFrameLocks noGrp="1"/>
          </p:cNvGraphicFramePr>
          <p:nvPr>
            <p:extLst>
              <p:ext uri="{D42A27DB-BD31-4B8C-83A1-F6EECF244321}">
                <p14:modId xmlns:p14="http://schemas.microsoft.com/office/powerpoint/2010/main" val="1980276840"/>
              </p:ext>
            </p:extLst>
          </p:nvPr>
        </p:nvGraphicFramePr>
        <p:xfrm>
          <a:off x="1923935" y="3890279"/>
          <a:ext cx="8128000" cy="1112520"/>
        </p:xfrm>
        <a:graphic>
          <a:graphicData uri="http://schemas.openxmlformats.org/drawingml/2006/table">
            <a:tbl>
              <a:tblPr firstRow="1" bandRow="1">
                <a:tableStyleId>{5C22544A-7EE6-4342-B048-85BDC9FD1C3A}</a:tableStyleId>
              </a:tblPr>
              <a:tblGrid>
                <a:gridCol w="2032000">
                  <a:extLst>
                    <a:ext uri="{9D8B030D-6E8A-4147-A177-3AD203B41FA5}">
                      <a16:colId xmlns:a16="http://schemas.microsoft.com/office/drawing/2014/main" val="1516191030"/>
                    </a:ext>
                  </a:extLst>
                </a:gridCol>
                <a:gridCol w="2032000">
                  <a:extLst>
                    <a:ext uri="{9D8B030D-6E8A-4147-A177-3AD203B41FA5}">
                      <a16:colId xmlns:a16="http://schemas.microsoft.com/office/drawing/2014/main" val="2321366830"/>
                    </a:ext>
                  </a:extLst>
                </a:gridCol>
                <a:gridCol w="2032000">
                  <a:extLst>
                    <a:ext uri="{9D8B030D-6E8A-4147-A177-3AD203B41FA5}">
                      <a16:colId xmlns:a16="http://schemas.microsoft.com/office/drawing/2014/main" val="3690134279"/>
                    </a:ext>
                  </a:extLst>
                </a:gridCol>
                <a:gridCol w="2032000">
                  <a:extLst>
                    <a:ext uri="{9D8B030D-6E8A-4147-A177-3AD203B41FA5}">
                      <a16:colId xmlns:a16="http://schemas.microsoft.com/office/drawing/2014/main" val="231180848"/>
                    </a:ext>
                  </a:extLst>
                </a:gridCol>
              </a:tblGrid>
              <a:tr h="370840">
                <a:tc>
                  <a:txBody>
                    <a:bodyPr/>
                    <a:lstStyle/>
                    <a:p>
                      <a:endParaRPr lang="tr-TR" dirty="0"/>
                    </a:p>
                  </a:txBody>
                  <a:tcPr/>
                </a:tc>
                <a:tc>
                  <a:txBody>
                    <a:bodyPr/>
                    <a:lstStyle/>
                    <a:p>
                      <a:pPr algn="ctr"/>
                      <a:r>
                        <a:rPr lang="tr-TR" dirty="0" smtClean="0">
                          <a:solidFill>
                            <a:schemeClr val="tx1"/>
                          </a:solidFill>
                        </a:rPr>
                        <a:t>1.DÖNEM</a:t>
                      </a:r>
                      <a:endParaRPr lang="tr-TR" dirty="0">
                        <a:solidFill>
                          <a:schemeClr val="tx1"/>
                        </a:solidFill>
                      </a:endParaRPr>
                    </a:p>
                  </a:txBody>
                  <a:tcPr/>
                </a:tc>
                <a:tc>
                  <a:txBody>
                    <a:bodyPr/>
                    <a:lstStyle/>
                    <a:p>
                      <a:pPr algn="ctr"/>
                      <a:r>
                        <a:rPr lang="tr-TR" dirty="0" smtClean="0">
                          <a:solidFill>
                            <a:schemeClr val="tx1"/>
                          </a:solidFill>
                        </a:rPr>
                        <a:t>2.DÖNEM</a:t>
                      </a:r>
                      <a:endParaRPr lang="tr-TR" dirty="0">
                        <a:solidFill>
                          <a:schemeClr val="tx1"/>
                        </a:solidFill>
                      </a:endParaRPr>
                    </a:p>
                  </a:txBody>
                  <a:tcPr/>
                </a:tc>
                <a:tc>
                  <a:txBody>
                    <a:bodyPr/>
                    <a:lstStyle/>
                    <a:p>
                      <a:pPr algn="ctr"/>
                      <a:r>
                        <a:rPr lang="tr-TR" dirty="0" smtClean="0">
                          <a:solidFill>
                            <a:schemeClr val="tx1"/>
                          </a:solidFill>
                        </a:rPr>
                        <a:t>YIL SONU</a:t>
                      </a:r>
                      <a:endParaRPr lang="tr-TR" dirty="0">
                        <a:solidFill>
                          <a:schemeClr val="tx1"/>
                        </a:solidFill>
                      </a:endParaRPr>
                    </a:p>
                  </a:txBody>
                  <a:tcPr/>
                </a:tc>
                <a:extLst>
                  <a:ext uri="{0D108BD9-81ED-4DB2-BD59-A6C34878D82A}">
                    <a16:rowId xmlns:a16="http://schemas.microsoft.com/office/drawing/2014/main" val="1752326901"/>
                  </a:ext>
                </a:extLst>
              </a:tr>
              <a:tr h="370840">
                <a:tc>
                  <a:txBody>
                    <a:bodyPr/>
                    <a:lstStyle/>
                    <a:p>
                      <a:r>
                        <a:rPr lang="tr-TR" dirty="0" smtClean="0">
                          <a:solidFill>
                            <a:schemeClr val="tx1"/>
                          </a:solidFill>
                        </a:rPr>
                        <a:t>A Dersi</a:t>
                      </a:r>
                      <a:endParaRPr lang="tr-TR" dirty="0"/>
                    </a:p>
                  </a:txBody>
                  <a:tcPr/>
                </a:tc>
                <a:tc>
                  <a:txBody>
                    <a:bodyPr/>
                    <a:lstStyle/>
                    <a:p>
                      <a:pPr algn="ctr"/>
                      <a:r>
                        <a:rPr lang="tr-TR" dirty="0" smtClean="0">
                          <a:solidFill>
                            <a:schemeClr val="tx1"/>
                          </a:solidFill>
                        </a:rPr>
                        <a:t>70.00</a:t>
                      </a:r>
                      <a:endParaRPr lang="tr-TR" dirty="0">
                        <a:solidFill>
                          <a:schemeClr val="tx1"/>
                        </a:solidFill>
                      </a:endParaRPr>
                    </a:p>
                  </a:txBody>
                  <a:tcPr/>
                </a:tc>
                <a:tc>
                  <a:txBody>
                    <a:bodyPr/>
                    <a:lstStyle/>
                    <a:p>
                      <a:pPr algn="ctr"/>
                      <a:r>
                        <a:rPr lang="tr-TR" dirty="0" smtClean="0">
                          <a:solidFill>
                            <a:schemeClr val="tx1"/>
                          </a:solidFill>
                        </a:rPr>
                        <a:t>80,00</a:t>
                      </a:r>
                      <a:endParaRPr lang="tr-TR" dirty="0">
                        <a:solidFill>
                          <a:schemeClr val="tx1"/>
                        </a:solidFill>
                      </a:endParaRPr>
                    </a:p>
                  </a:txBody>
                  <a:tcPr/>
                </a:tc>
                <a:tc>
                  <a:txBody>
                    <a:bodyPr/>
                    <a:lstStyle/>
                    <a:p>
                      <a:pPr algn="ctr"/>
                      <a:r>
                        <a:rPr lang="tr-TR" dirty="0" smtClean="0">
                          <a:solidFill>
                            <a:schemeClr val="tx1"/>
                          </a:solidFill>
                        </a:rPr>
                        <a:t>75.00</a:t>
                      </a:r>
                      <a:endParaRPr lang="tr-TR" dirty="0">
                        <a:solidFill>
                          <a:schemeClr val="tx1"/>
                        </a:solidFill>
                      </a:endParaRPr>
                    </a:p>
                  </a:txBody>
                  <a:tcPr/>
                </a:tc>
                <a:extLst>
                  <a:ext uri="{0D108BD9-81ED-4DB2-BD59-A6C34878D82A}">
                    <a16:rowId xmlns:a16="http://schemas.microsoft.com/office/drawing/2014/main" val="3215906549"/>
                  </a:ext>
                </a:extLst>
              </a:tr>
              <a:tr h="370840">
                <a:tc>
                  <a:txBody>
                    <a:bodyPr/>
                    <a:lstStyle/>
                    <a:p>
                      <a:r>
                        <a:rPr lang="tr-TR" dirty="0" smtClean="0">
                          <a:solidFill>
                            <a:schemeClr val="tx1"/>
                          </a:solidFill>
                        </a:rPr>
                        <a:t>B Dersi </a:t>
                      </a:r>
                      <a:endParaRPr lang="tr-TR" dirty="0"/>
                    </a:p>
                  </a:txBody>
                  <a:tcPr/>
                </a:tc>
                <a:tc>
                  <a:txBody>
                    <a:bodyPr/>
                    <a:lstStyle/>
                    <a:p>
                      <a:pPr algn="ctr"/>
                      <a:r>
                        <a:rPr lang="tr-TR" dirty="0" smtClean="0">
                          <a:solidFill>
                            <a:schemeClr val="tx1"/>
                          </a:solidFill>
                        </a:rPr>
                        <a:t>89.24</a:t>
                      </a:r>
                      <a:endParaRPr lang="tr-TR" dirty="0">
                        <a:solidFill>
                          <a:schemeClr val="tx1"/>
                        </a:solidFill>
                      </a:endParaRPr>
                    </a:p>
                  </a:txBody>
                  <a:tcPr/>
                </a:tc>
                <a:tc>
                  <a:txBody>
                    <a:bodyPr/>
                    <a:lstStyle/>
                    <a:p>
                      <a:pPr algn="ctr"/>
                      <a:r>
                        <a:rPr lang="tr-TR" dirty="0" smtClean="0">
                          <a:solidFill>
                            <a:schemeClr val="tx1"/>
                          </a:solidFill>
                        </a:rPr>
                        <a:t>98.42</a:t>
                      </a:r>
                      <a:endParaRPr lang="tr-TR" dirty="0">
                        <a:solidFill>
                          <a:schemeClr val="tx1"/>
                        </a:solidFill>
                      </a:endParaRPr>
                    </a:p>
                  </a:txBody>
                  <a:tcPr/>
                </a:tc>
                <a:tc>
                  <a:txBody>
                    <a:bodyPr/>
                    <a:lstStyle/>
                    <a:p>
                      <a:pPr algn="ctr"/>
                      <a:r>
                        <a:rPr lang="tr-TR" dirty="0" smtClean="0">
                          <a:solidFill>
                            <a:schemeClr val="tx1"/>
                          </a:solidFill>
                        </a:rPr>
                        <a:t>93.83</a:t>
                      </a:r>
                      <a:endParaRPr lang="tr-TR" dirty="0">
                        <a:solidFill>
                          <a:schemeClr val="tx1"/>
                        </a:solidFill>
                      </a:endParaRPr>
                    </a:p>
                  </a:txBody>
                  <a:tcPr/>
                </a:tc>
                <a:extLst>
                  <a:ext uri="{0D108BD9-81ED-4DB2-BD59-A6C34878D82A}">
                    <a16:rowId xmlns:a16="http://schemas.microsoft.com/office/drawing/2014/main" val="922885018"/>
                  </a:ext>
                </a:extLst>
              </a:tr>
            </a:tbl>
          </a:graphicData>
        </a:graphic>
      </p:graphicFrame>
    </p:spTree>
    <p:extLst>
      <p:ext uri="{BB962C8B-B14F-4D97-AF65-F5344CB8AC3E}">
        <p14:creationId xmlns:p14="http://schemas.microsoft.com/office/powerpoint/2010/main" val="29483058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SUNUMUN İÇERİĞİ </a:t>
            </a:r>
            <a:endParaRPr lang="tr-TR" dirty="0"/>
          </a:p>
        </p:txBody>
      </p:sp>
      <p:sp>
        <p:nvSpPr>
          <p:cNvPr id="3" name="İçerik Yer Tutucusu 2"/>
          <p:cNvSpPr>
            <a:spLocks noGrp="1"/>
          </p:cNvSpPr>
          <p:nvPr>
            <p:ph idx="1"/>
          </p:nvPr>
        </p:nvSpPr>
        <p:spPr/>
        <p:txBody>
          <a:bodyPr/>
          <a:lstStyle/>
          <a:p>
            <a:pPr algn="ctr"/>
            <a:r>
              <a:rPr lang="tr-TR" b="1" dirty="0" smtClean="0">
                <a:solidFill>
                  <a:srgbClr val="0070C0"/>
                </a:solidFill>
              </a:rPr>
              <a:t>Genel Tanıtım </a:t>
            </a:r>
          </a:p>
          <a:p>
            <a:pPr algn="ctr"/>
            <a:r>
              <a:rPr lang="tr-TR" b="1" dirty="0" smtClean="0">
                <a:solidFill>
                  <a:srgbClr val="0070C0"/>
                </a:solidFill>
              </a:rPr>
              <a:t>Okul Kuralları </a:t>
            </a:r>
          </a:p>
          <a:p>
            <a:pPr algn="ctr"/>
            <a:r>
              <a:rPr lang="tr-TR" b="1" dirty="0" smtClean="0">
                <a:solidFill>
                  <a:srgbClr val="0070C0"/>
                </a:solidFill>
              </a:rPr>
              <a:t>Orta Öğretim </a:t>
            </a:r>
            <a:r>
              <a:rPr lang="tr-TR" b="1" dirty="0">
                <a:solidFill>
                  <a:srgbClr val="0070C0"/>
                </a:solidFill>
              </a:rPr>
              <a:t>K</a:t>
            </a:r>
            <a:r>
              <a:rPr lang="tr-TR" b="1" dirty="0" smtClean="0">
                <a:solidFill>
                  <a:srgbClr val="0070C0"/>
                </a:solidFill>
              </a:rPr>
              <a:t>urumları Yönetmeliği</a:t>
            </a:r>
          </a:p>
          <a:p>
            <a:pPr algn="ctr"/>
            <a:r>
              <a:rPr lang="tr-TR" b="1" dirty="0" smtClean="0">
                <a:solidFill>
                  <a:srgbClr val="0070C0"/>
                </a:solidFill>
              </a:rPr>
              <a:t>Sınıf Geçmenin Koşulları </a:t>
            </a:r>
          </a:p>
        </p:txBody>
      </p:sp>
    </p:spTree>
    <p:extLst>
      <p:ext uri="{BB962C8B-B14F-4D97-AF65-F5344CB8AC3E}">
        <p14:creationId xmlns:p14="http://schemas.microsoft.com/office/powerpoint/2010/main" val="210996669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371600" y="548640"/>
            <a:ext cx="9601200" cy="5318760"/>
          </a:xfrm>
        </p:spPr>
        <p:txBody>
          <a:bodyPr>
            <a:normAutofit/>
          </a:bodyPr>
          <a:lstStyle/>
          <a:p>
            <a:r>
              <a:rPr lang="tr-TR" b="1" dirty="0">
                <a:solidFill>
                  <a:srgbClr val="FF0000"/>
                </a:solidFill>
              </a:rPr>
              <a:t>Bir dersin ağırlığı ve ağırlıklı puanı</a:t>
            </a:r>
            <a:br>
              <a:rPr lang="tr-TR" b="1" dirty="0">
                <a:solidFill>
                  <a:srgbClr val="FF0000"/>
                </a:solidFill>
              </a:rPr>
            </a:br>
            <a:r>
              <a:rPr lang="tr-TR" dirty="0" smtClean="0">
                <a:solidFill>
                  <a:schemeClr val="tx1"/>
                </a:solidFill>
              </a:rPr>
              <a:t>Bir </a:t>
            </a:r>
            <a:r>
              <a:rPr lang="tr-TR" dirty="0">
                <a:solidFill>
                  <a:schemeClr val="tx1"/>
                </a:solidFill>
              </a:rPr>
              <a:t>dersin yılsonu puanıyla o dersin haftalık ders saati sayısının çarpımından elde edilen puan, o dersin ağırlıklı </a:t>
            </a:r>
            <a:r>
              <a:rPr lang="tr-TR" dirty="0" smtClean="0">
                <a:solidFill>
                  <a:schemeClr val="tx1"/>
                </a:solidFill>
              </a:rPr>
              <a:t>puanıdır</a:t>
            </a:r>
          </a:p>
          <a:p>
            <a:r>
              <a:rPr lang="tr-TR" dirty="0">
                <a:solidFill>
                  <a:schemeClr val="tx1"/>
                </a:solidFill>
              </a:rPr>
              <a:t>Öğrencinin yılsonu başarı puanı, derslerin ağırlıklı puanları toplamının bu derslerin haftalık ders saatleri toplamına bölümüyle elde edilen </a:t>
            </a:r>
            <a:r>
              <a:rPr lang="tr-TR" dirty="0" smtClean="0">
                <a:solidFill>
                  <a:schemeClr val="tx1"/>
                </a:solidFill>
              </a:rPr>
              <a:t>puandır.</a:t>
            </a:r>
          </a:p>
          <a:p>
            <a:r>
              <a:rPr lang="tr-TR" dirty="0">
                <a:solidFill>
                  <a:schemeClr val="tx1"/>
                </a:solidFill>
              </a:rPr>
              <a:t>Yılsonu başarı puanı, mezuniyet puanının hesaplanmasında esas alınır</a:t>
            </a:r>
            <a:r>
              <a:rPr lang="tr-TR" dirty="0" smtClean="0">
                <a:solidFill>
                  <a:schemeClr val="tx1"/>
                </a:solidFill>
              </a:rPr>
              <a:t>.</a:t>
            </a:r>
          </a:p>
          <a:p>
            <a:pPr marL="0" indent="0">
              <a:buNone/>
            </a:pPr>
            <a:r>
              <a:rPr lang="tr-TR" dirty="0">
                <a:solidFill>
                  <a:schemeClr val="tx1"/>
                </a:solidFill>
              </a:rPr>
              <a:t/>
            </a:r>
            <a:br>
              <a:rPr lang="tr-TR" dirty="0">
                <a:solidFill>
                  <a:schemeClr val="tx1"/>
                </a:solidFill>
              </a:rPr>
            </a:br>
            <a:r>
              <a:rPr lang="tr-TR" dirty="0">
                <a:solidFill>
                  <a:schemeClr val="tx1"/>
                </a:solidFill>
              </a:rPr>
              <a:t/>
            </a:r>
            <a:br>
              <a:rPr lang="tr-TR" dirty="0">
                <a:solidFill>
                  <a:schemeClr val="tx1"/>
                </a:solidFill>
              </a:rPr>
            </a:br>
            <a:r>
              <a:rPr lang="tr-TR" dirty="0">
                <a:solidFill>
                  <a:schemeClr val="tx1"/>
                </a:solidFill>
              </a:rPr>
              <a:t>          </a:t>
            </a:r>
          </a:p>
        </p:txBody>
      </p:sp>
      <p:graphicFrame>
        <p:nvGraphicFramePr>
          <p:cNvPr id="4" name="Tablo 3"/>
          <p:cNvGraphicFramePr>
            <a:graphicFrameLocks noGrp="1"/>
          </p:cNvGraphicFramePr>
          <p:nvPr>
            <p:extLst>
              <p:ext uri="{D42A27DB-BD31-4B8C-83A1-F6EECF244321}">
                <p14:modId xmlns:p14="http://schemas.microsoft.com/office/powerpoint/2010/main" val="3219343345"/>
              </p:ext>
            </p:extLst>
          </p:nvPr>
        </p:nvGraphicFramePr>
        <p:xfrm>
          <a:off x="1882371" y="2606655"/>
          <a:ext cx="8128000" cy="1854200"/>
        </p:xfrm>
        <a:graphic>
          <a:graphicData uri="http://schemas.openxmlformats.org/drawingml/2006/table">
            <a:tbl>
              <a:tblPr firstRow="1" bandRow="1">
                <a:tableStyleId>{5C22544A-7EE6-4342-B048-85BDC9FD1C3A}</a:tableStyleId>
              </a:tblPr>
              <a:tblGrid>
                <a:gridCol w="1118524">
                  <a:extLst>
                    <a:ext uri="{9D8B030D-6E8A-4147-A177-3AD203B41FA5}">
                      <a16:colId xmlns:a16="http://schemas.microsoft.com/office/drawing/2014/main" val="2427614846"/>
                    </a:ext>
                  </a:extLst>
                </a:gridCol>
                <a:gridCol w="1662545">
                  <a:extLst>
                    <a:ext uri="{9D8B030D-6E8A-4147-A177-3AD203B41FA5}">
                      <a16:colId xmlns:a16="http://schemas.microsoft.com/office/drawing/2014/main" val="869206585"/>
                    </a:ext>
                  </a:extLst>
                </a:gridCol>
                <a:gridCol w="1995055">
                  <a:extLst>
                    <a:ext uri="{9D8B030D-6E8A-4147-A177-3AD203B41FA5}">
                      <a16:colId xmlns:a16="http://schemas.microsoft.com/office/drawing/2014/main" val="1265570292"/>
                    </a:ext>
                  </a:extLst>
                </a:gridCol>
                <a:gridCol w="3351876">
                  <a:extLst>
                    <a:ext uri="{9D8B030D-6E8A-4147-A177-3AD203B41FA5}">
                      <a16:colId xmlns:a16="http://schemas.microsoft.com/office/drawing/2014/main" val="2075726259"/>
                    </a:ext>
                  </a:extLst>
                </a:gridCol>
              </a:tblGrid>
              <a:tr h="370840">
                <a:tc>
                  <a:txBody>
                    <a:bodyPr/>
                    <a:lstStyle/>
                    <a:p>
                      <a:endParaRPr lang="tr-TR" dirty="0"/>
                    </a:p>
                  </a:txBody>
                  <a:tcPr/>
                </a:tc>
                <a:tc>
                  <a:txBody>
                    <a:bodyPr/>
                    <a:lstStyle/>
                    <a:p>
                      <a:r>
                        <a:rPr lang="tr-TR" dirty="0" smtClean="0">
                          <a:solidFill>
                            <a:schemeClr val="tx1"/>
                          </a:solidFill>
                        </a:rPr>
                        <a:t>Yılsonu Puanı </a:t>
                      </a:r>
                      <a:endParaRPr lang="tr-TR" dirty="0"/>
                    </a:p>
                  </a:txBody>
                  <a:tcPr/>
                </a:tc>
                <a:tc>
                  <a:txBody>
                    <a:bodyPr/>
                    <a:lstStyle/>
                    <a:p>
                      <a:r>
                        <a:rPr lang="tr-TR" dirty="0" smtClean="0">
                          <a:solidFill>
                            <a:schemeClr val="tx1"/>
                          </a:solidFill>
                        </a:rPr>
                        <a:t>Haftalık Ders Saati </a:t>
                      </a:r>
                      <a:endParaRPr lang="tr-TR" dirty="0"/>
                    </a:p>
                  </a:txBody>
                  <a:tcPr/>
                </a:tc>
                <a:tc>
                  <a:txBody>
                    <a:bodyPr/>
                    <a:lstStyle/>
                    <a:p>
                      <a:r>
                        <a:rPr lang="tr-TR" dirty="0" smtClean="0">
                          <a:solidFill>
                            <a:schemeClr val="tx1"/>
                          </a:solidFill>
                        </a:rPr>
                        <a:t>Ağırlık </a:t>
                      </a:r>
                      <a:endParaRPr lang="tr-TR" dirty="0"/>
                    </a:p>
                  </a:txBody>
                  <a:tcPr/>
                </a:tc>
                <a:extLst>
                  <a:ext uri="{0D108BD9-81ED-4DB2-BD59-A6C34878D82A}">
                    <a16:rowId xmlns:a16="http://schemas.microsoft.com/office/drawing/2014/main" val="3646874553"/>
                  </a:ext>
                </a:extLst>
              </a:tr>
              <a:tr h="370840">
                <a:tc>
                  <a:txBody>
                    <a:bodyPr/>
                    <a:lstStyle/>
                    <a:p>
                      <a:r>
                        <a:rPr lang="tr-TR" dirty="0" smtClean="0"/>
                        <a:t>A DERSİ</a:t>
                      </a:r>
                      <a:endParaRPr lang="tr-TR" dirty="0"/>
                    </a:p>
                  </a:txBody>
                  <a:tcPr/>
                </a:tc>
                <a:tc>
                  <a:txBody>
                    <a:bodyPr/>
                    <a:lstStyle/>
                    <a:p>
                      <a:r>
                        <a:rPr lang="tr-TR" dirty="0" smtClean="0"/>
                        <a:t>75.22</a:t>
                      </a:r>
                      <a:endParaRPr lang="tr-TR" dirty="0"/>
                    </a:p>
                  </a:txBody>
                  <a:tcPr/>
                </a:tc>
                <a:tc>
                  <a:txBody>
                    <a:bodyPr/>
                    <a:lstStyle/>
                    <a:p>
                      <a:r>
                        <a:rPr lang="tr-TR" dirty="0" smtClean="0"/>
                        <a:t>4</a:t>
                      </a:r>
                      <a:endParaRPr lang="tr-TR" dirty="0"/>
                    </a:p>
                  </a:txBody>
                  <a:tcPr/>
                </a:tc>
                <a:tc>
                  <a:txBody>
                    <a:bodyPr/>
                    <a:lstStyle/>
                    <a:p>
                      <a:r>
                        <a:rPr lang="tr-TR" dirty="0" smtClean="0"/>
                        <a:t>75.22X4=300,88</a:t>
                      </a:r>
                      <a:endParaRPr lang="tr-TR" dirty="0"/>
                    </a:p>
                  </a:txBody>
                  <a:tcPr/>
                </a:tc>
                <a:extLst>
                  <a:ext uri="{0D108BD9-81ED-4DB2-BD59-A6C34878D82A}">
                    <a16:rowId xmlns:a16="http://schemas.microsoft.com/office/drawing/2014/main" val="325197861"/>
                  </a:ext>
                </a:extLst>
              </a:tr>
              <a:tr h="370840">
                <a:tc>
                  <a:txBody>
                    <a:bodyPr/>
                    <a:lstStyle/>
                    <a:p>
                      <a:r>
                        <a:rPr lang="tr-TR" dirty="0" smtClean="0"/>
                        <a:t>B DERSİ</a:t>
                      </a:r>
                      <a:endParaRPr lang="tr-TR" dirty="0"/>
                    </a:p>
                  </a:txBody>
                  <a:tcPr/>
                </a:tc>
                <a:tc>
                  <a:txBody>
                    <a:bodyPr/>
                    <a:lstStyle/>
                    <a:p>
                      <a:r>
                        <a:rPr lang="tr-TR" dirty="0" smtClean="0"/>
                        <a:t>66.11</a:t>
                      </a:r>
                      <a:endParaRPr lang="tr-TR" dirty="0"/>
                    </a:p>
                  </a:txBody>
                  <a:tcPr/>
                </a:tc>
                <a:tc>
                  <a:txBody>
                    <a:bodyPr/>
                    <a:lstStyle/>
                    <a:p>
                      <a:r>
                        <a:rPr lang="tr-TR" dirty="0" smtClean="0"/>
                        <a:t>2</a:t>
                      </a:r>
                      <a:endParaRPr lang="tr-TR" dirty="0"/>
                    </a:p>
                  </a:txBody>
                  <a:tcPr/>
                </a:tc>
                <a:tc>
                  <a:txBody>
                    <a:bodyPr/>
                    <a:lstStyle/>
                    <a:p>
                      <a:r>
                        <a:rPr lang="tr-TR" dirty="0" smtClean="0"/>
                        <a:t>66.11X2=132.22</a:t>
                      </a:r>
                      <a:endParaRPr lang="tr-TR" dirty="0"/>
                    </a:p>
                  </a:txBody>
                  <a:tcPr/>
                </a:tc>
                <a:extLst>
                  <a:ext uri="{0D108BD9-81ED-4DB2-BD59-A6C34878D82A}">
                    <a16:rowId xmlns:a16="http://schemas.microsoft.com/office/drawing/2014/main" val="970521979"/>
                  </a:ext>
                </a:extLst>
              </a:tr>
              <a:tr h="370840">
                <a:tc>
                  <a:txBody>
                    <a:bodyPr/>
                    <a:lstStyle/>
                    <a:p>
                      <a:r>
                        <a:rPr lang="tr-TR" dirty="0" smtClean="0"/>
                        <a:t>C DERSİ</a:t>
                      </a:r>
                      <a:endParaRPr lang="tr-TR" dirty="0"/>
                    </a:p>
                  </a:txBody>
                  <a:tcPr/>
                </a:tc>
                <a:tc>
                  <a:txBody>
                    <a:bodyPr/>
                    <a:lstStyle/>
                    <a:p>
                      <a:r>
                        <a:rPr lang="tr-TR" dirty="0" smtClean="0"/>
                        <a:t>94.40</a:t>
                      </a:r>
                      <a:endParaRPr lang="tr-TR" dirty="0"/>
                    </a:p>
                  </a:txBody>
                  <a:tcPr/>
                </a:tc>
                <a:tc>
                  <a:txBody>
                    <a:bodyPr/>
                    <a:lstStyle/>
                    <a:p>
                      <a:r>
                        <a:rPr lang="tr-TR" dirty="0" smtClean="0"/>
                        <a:t>4</a:t>
                      </a:r>
                      <a:endParaRPr lang="tr-TR" dirty="0"/>
                    </a:p>
                  </a:txBody>
                  <a:tcPr/>
                </a:tc>
                <a:tc>
                  <a:txBody>
                    <a:bodyPr/>
                    <a:lstStyle/>
                    <a:p>
                      <a:r>
                        <a:rPr lang="tr-TR" dirty="0" smtClean="0"/>
                        <a:t>94.40X4=377.60</a:t>
                      </a:r>
                      <a:endParaRPr lang="tr-TR" dirty="0"/>
                    </a:p>
                  </a:txBody>
                  <a:tcPr/>
                </a:tc>
                <a:extLst>
                  <a:ext uri="{0D108BD9-81ED-4DB2-BD59-A6C34878D82A}">
                    <a16:rowId xmlns:a16="http://schemas.microsoft.com/office/drawing/2014/main" val="1626611857"/>
                  </a:ext>
                </a:extLst>
              </a:tr>
              <a:tr h="370840">
                <a:tc>
                  <a:txBody>
                    <a:bodyPr/>
                    <a:lstStyle/>
                    <a:p>
                      <a:r>
                        <a:rPr lang="tr-TR" dirty="0" smtClean="0"/>
                        <a:t>TOPLAM</a:t>
                      </a:r>
                      <a:endParaRPr lang="tr-TR" dirty="0"/>
                    </a:p>
                  </a:txBody>
                  <a:tcPr/>
                </a:tc>
                <a:tc>
                  <a:txBody>
                    <a:bodyPr/>
                    <a:lstStyle/>
                    <a:p>
                      <a:endParaRPr lang="tr-TR"/>
                    </a:p>
                  </a:txBody>
                  <a:tcPr/>
                </a:tc>
                <a:tc>
                  <a:txBody>
                    <a:bodyPr/>
                    <a:lstStyle/>
                    <a:p>
                      <a:r>
                        <a:rPr lang="tr-TR" dirty="0" smtClean="0"/>
                        <a:t>10</a:t>
                      </a:r>
                      <a:endParaRPr lang="tr-TR" dirty="0"/>
                    </a:p>
                  </a:txBody>
                  <a:tcPr/>
                </a:tc>
                <a:tc>
                  <a:txBody>
                    <a:bodyPr/>
                    <a:lstStyle/>
                    <a:p>
                      <a:r>
                        <a:rPr lang="tr-TR" baseline="0" dirty="0" smtClean="0"/>
                        <a:t>                 </a:t>
                      </a:r>
                      <a:r>
                        <a:rPr lang="tr-TR" dirty="0" smtClean="0"/>
                        <a:t>810.70/10=81.07</a:t>
                      </a:r>
                      <a:endParaRPr lang="tr-TR" dirty="0"/>
                    </a:p>
                  </a:txBody>
                  <a:tcPr/>
                </a:tc>
                <a:extLst>
                  <a:ext uri="{0D108BD9-81ED-4DB2-BD59-A6C34878D82A}">
                    <a16:rowId xmlns:a16="http://schemas.microsoft.com/office/drawing/2014/main" val="3540362725"/>
                  </a:ext>
                </a:extLst>
              </a:tr>
            </a:tbl>
          </a:graphicData>
        </a:graphic>
      </p:graphicFrame>
    </p:spTree>
    <p:extLst>
      <p:ext uri="{BB962C8B-B14F-4D97-AF65-F5344CB8AC3E}">
        <p14:creationId xmlns:p14="http://schemas.microsoft.com/office/powerpoint/2010/main" val="88218352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371600" y="1005840"/>
            <a:ext cx="9601200" cy="4861560"/>
          </a:xfrm>
        </p:spPr>
        <p:txBody>
          <a:bodyPr>
            <a:normAutofit/>
          </a:bodyPr>
          <a:lstStyle/>
          <a:p>
            <a:r>
              <a:rPr lang="tr-TR" altLang="tr-TR" dirty="0">
                <a:solidFill>
                  <a:schemeClr val="tx1"/>
                </a:solidFill>
              </a:rPr>
              <a:t>Öğrencinin, ders yılı sonunda herhangi bir dersten başarılı sayılabilmesi için; </a:t>
            </a:r>
            <a:br>
              <a:rPr lang="tr-TR" altLang="tr-TR" dirty="0">
                <a:solidFill>
                  <a:schemeClr val="tx1"/>
                </a:solidFill>
              </a:rPr>
            </a:br>
            <a:r>
              <a:rPr lang="tr-TR" altLang="tr-TR" dirty="0" smtClean="0">
                <a:solidFill>
                  <a:schemeClr val="tx1"/>
                </a:solidFill>
              </a:rPr>
              <a:t>İki </a:t>
            </a:r>
            <a:r>
              <a:rPr lang="tr-TR" altLang="tr-TR" dirty="0">
                <a:solidFill>
                  <a:schemeClr val="tx1"/>
                </a:solidFill>
              </a:rPr>
              <a:t>dönem puanının aritmetik ortalamasının en az </a:t>
            </a:r>
            <a:r>
              <a:rPr lang="tr-TR" altLang="tr-TR" sz="1600" b="1" dirty="0">
                <a:solidFill>
                  <a:schemeClr val="tx1"/>
                </a:solidFill>
              </a:rPr>
              <a:t>50</a:t>
            </a:r>
            <a:r>
              <a:rPr lang="tr-TR" altLang="tr-TR" dirty="0">
                <a:solidFill>
                  <a:schemeClr val="tx1"/>
                </a:solidFill>
              </a:rPr>
              <a:t> </a:t>
            </a:r>
            <a:r>
              <a:rPr lang="tr-TR" altLang="tr-TR" dirty="0" smtClean="0">
                <a:solidFill>
                  <a:schemeClr val="tx1"/>
                </a:solidFill>
              </a:rPr>
              <a:t>ve en fazla 1 dersten başarısız olması gerekmektedir.</a:t>
            </a:r>
          </a:p>
          <a:p>
            <a:r>
              <a:rPr lang="tr-TR" altLang="tr-TR" dirty="0" smtClean="0">
                <a:solidFill>
                  <a:schemeClr val="tx1"/>
                </a:solidFill>
              </a:rPr>
              <a:t>Ders ortalaması 50 olan öğrencilerden en fazla 3 dersten başarısız olanlar sorumlu olarak bir üst sınıfa geçebilirler.</a:t>
            </a:r>
          </a:p>
          <a:p>
            <a:r>
              <a:rPr lang="tr-TR" altLang="tr-TR" dirty="0" smtClean="0">
                <a:solidFill>
                  <a:schemeClr val="tx1"/>
                </a:solidFill>
              </a:rPr>
              <a:t>4 ders ve üzeri zayıfı olan öğrenciler sınıf tekrarı yapacaklardır.</a:t>
            </a:r>
          </a:p>
          <a:p>
            <a:r>
              <a:rPr lang="tr-TR" altLang="tr-TR" dirty="0">
                <a:solidFill>
                  <a:schemeClr val="tx1"/>
                </a:solidFill>
              </a:rPr>
              <a:t>Sorumluluk sınavları, ders yılı içerisinde yapılan yazılı ve/veya uygulamalı sınav esaslarına göre birinci dönemin ilk haftası ile ikinci dönemin ilk ve son haftaları içerisinde iki alan öğretmeni, bulunmaması hâlinde biri alan öğretmeni olmak üzere iki öğretmen tarafından yapılır </a:t>
            </a:r>
          </a:p>
          <a:p>
            <a:r>
              <a:rPr lang="tr-TR" altLang="tr-TR" dirty="0">
                <a:solidFill>
                  <a:schemeClr val="tx1"/>
                </a:solidFill>
              </a:rPr>
              <a:t>Bir dersin sorumluluğu, o dersin sorumluluk sınavında başarılı olunması hâlinde kalkar.</a:t>
            </a:r>
            <a:r>
              <a:rPr lang="tr-TR" altLang="tr-TR" dirty="0">
                <a:solidFill>
                  <a:schemeClr val="bg2"/>
                </a:solidFill>
              </a:rPr>
              <a:t/>
            </a:r>
            <a:br>
              <a:rPr lang="tr-TR" altLang="tr-TR" dirty="0">
                <a:solidFill>
                  <a:schemeClr val="bg2"/>
                </a:solidFill>
              </a:rPr>
            </a:br>
            <a:endParaRPr lang="tr-TR" dirty="0">
              <a:solidFill>
                <a:schemeClr val="tx1"/>
              </a:solidFill>
            </a:endParaRPr>
          </a:p>
          <a:p>
            <a:endParaRPr lang="tr-TR" dirty="0"/>
          </a:p>
          <a:p>
            <a:endParaRPr lang="tr-TR" altLang="tr-TR" dirty="0" smtClean="0">
              <a:solidFill>
                <a:schemeClr val="tx1"/>
              </a:solidFill>
            </a:endParaRPr>
          </a:p>
          <a:p>
            <a:pPr marL="0" indent="0">
              <a:buNone/>
            </a:pPr>
            <a:endParaRPr lang="tr-TR" dirty="0" smtClean="0">
              <a:solidFill>
                <a:schemeClr val="tx1"/>
              </a:solidFill>
            </a:endParaRPr>
          </a:p>
        </p:txBody>
      </p:sp>
    </p:spTree>
    <p:extLst>
      <p:ext uri="{BB962C8B-B14F-4D97-AF65-F5344CB8AC3E}">
        <p14:creationId xmlns:p14="http://schemas.microsoft.com/office/powerpoint/2010/main" val="332790101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371600" y="1039091"/>
            <a:ext cx="9601200" cy="4828309"/>
          </a:xfrm>
        </p:spPr>
        <p:txBody>
          <a:bodyPr/>
          <a:lstStyle/>
          <a:p>
            <a:r>
              <a:rPr lang="tr-TR" altLang="tr-TR" b="1" dirty="0">
                <a:solidFill>
                  <a:srgbClr val="FF0000"/>
                </a:solidFill>
              </a:rPr>
              <a:t>Mezuniyet puanı</a:t>
            </a:r>
            <a:r>
              <a:rPr lang="tr-TR" altLang="tr-TR" dirty="0">
                <a:solidFill>
                  <a:schemeClr val="tx1"/>
                </a:solidFill>
              </a:rPr>
              <a:t/>
            </a:r>
            <a:br>
              <a:rPr lang="tr-TR" altLang="tr-TR" dirty="0">
                <a:solidFill>
                  <a:schemeClr val="tx1"/>
                </a:solidFill>
              </a:rPr>
            </a:br>
            <a:r>
              <a:rPr lang="tr-TR" altLang="tr-TR" dirty="0" smtClean="0">
                <a:solidFill>
                  <a:schemeClr val="tx1"/>
                </a:solidFill>
              </a:rPr>
              <a:t>Mezuniyet </a:t>
            </a:r>
            <a:r>
              <a:rPr lang="tr-TR" altLang="tr-TR" dirty="0">
                <a:solidFill>
                  <a:schemeClr val="tx1"/>
                </a:solidFill>
              </a:rPr>
              <a:t>puanı; 9., 10., 11. ve 12. sınıfların yılsonu başarı puanlarının aritmetik ortalamasıdır. </a:t>
            </a:r>
            <a:br>
              <a:rPr lang="tr-TR" altLang="tr-TR" dirty="0">
                <a:solidFill>
                  <a:schemeClr val="tx1"/>
                </a:solidFill>
              </a:rPr>
            </a:br>
            <a:r>
              <a:rPr lang="tr-TR" sz="1800" dirty="0" smtClean="0">
                <a:solidFill>
                  <a:schemeClr val="tx1"/>
                </a:solidFill>
              </a:rPr>
              <a:t>Okul </a:t>
            </a:r>
            <a:r>
              <a:rPr lang="tr-TR" sz="1800" dirty="0">
                <a:solidFill>
                  <a:schemeClr val="tx1"/>
                </a:solidFill>
              </a:rPr>
              <a:t>öğrenci ödül ve disiplin kurulu, derslerdeki gayret ve başarılarıyla üstünlük gösteren, özürsüz devamsızlık süresi 5 günü geçmeyen, tüm derslerden başarılı olan, dönem puanlarının ağırlıklı ortalaması 70,00 ten aşağı olmayan ve davranış puanı 100 olan öğrencilerden;</a:t>
            </a:r>
            <a:r>
              <a:rPr lang="tr-TR" dirty="0">
                <a:solidFill>
                  <a:schemeClr val="tx1"/>
                </a:solidFill>
              </a:rPr>
              <a:t/>
            </a:r>
            <a:br>
              <a:rPr lang="tr-TR" dirty="0">
                <a:solidFill>
                  <a:schemeClr val="tx1"/>
                </a:solidFill>
              </a:rPr>
            </a:br>
            <a:r>
              <a:rPr lang="tr-TR" sz="800" dirty="0">
                <a:solidFill>
                  <a:schemeClr val="tx1"/>
                </a:solidFill>
              </a:rPr>
              <a:t/>
            </a:r>
            <a:br>
              <a:rPr lang="tr-TR" sz="800" dirty="0">
                <a:solidFill>
                  <a:schemeClr val="tx1"/>
                </a:solidFill>
              </a:rPr>
            </a:br>
            <a:r>
              <a:rPr lang="tr-TR" dirty="0">
                <a:solidFill>
                  <a:schemeClr val="tx1"/>
                </a:solidFill>
              </a:rPr>
              <a:t>a) </a:t>
            </a:r>
            <a:r>
              <a:rPr lang="tr-TR" dirty="0">
                <a:solidFill>
                  <a:srgbClr val="C00000"/>
                </a:solidFill>
              </a:rPr>
              <a:t>70,00-84,99</a:t>
            </a:r>
            <a:r>
              <a:rPr lang="tr-TR" dirty="0">
                <a:solidFill>
                  <a:schemeClr val="tx1"/>
                </a:solidFill>
              </a:rPr>
              <a:t> arasındakileri </a:t>
            </a:r>
            <a:r>
              <a:rPr lang="tr-TR" dirty="0">
                <a:solidFill>
                  <a:srgbClr val="C00000"/>
                </a:solidFill>
              </a:rPr>
              <a:t>teşekkür belgesi,</a:t>
            </a:r>
            <a:r>
              <a:rPr lang="tr-TR" dirty="0">
                <a:solidFill>
                  <a:schemeClr val="tx1"/>
                </a:solidFill>
              </a:rPr>
              <a:t/>
            </a:r>
            <a:br>
              <a:rPr lang="tr-TR" dirty="0">
                <a:solidFill>
                  <a:schemeClr val="tx1"/>
                </a:solidFill>
              </a:rPr>
            </a:br>
            <a:r>
              <a:rPr lang="tr-TR" dirty="0">
                <a:solidFill>
                  <a:schemeClr val="tx1"/>
                </a:solidFill>
              </a:rPr>
              <a:t>b) </a:t>
            </a:r>
            <a:r>
              <a:rPr lang="tr-TR" dirty="0">
                <a:solidFill>
                  <a:srgbClr val="C00000"/>
                </a:solidFill>
              </a:rPr>
              <a:t>85,00 ve daha yukarı</a:t>
            </a:r>
            <a:r>
              <a:rPr lang="tr-TR" dirty="0">
                <a:solidFill>
                  <a:schemeClr val="tx1"/>
                </a:solidFill>
              </a:rPr>
              <a:t> olanları </a:t>
            </a:r>
            <a:r>
              <a:rPr lang="tr-TR" dirty="0">
                <a:solidFill>
                  <a:srgbClr val="C00000"/>
                </a:solidFill>
              </a:rPr>
              <a:t>takdir belgesi,</a:t>
            </a:r>
            <a:br>
              <a:rPr lang="tr-TR" dirty="0">
                <a:solidFill>
                  <a:srgbClr val="C00000"/>
                </a:solidFill>
              </a:rPr>
            </a:br>
            <a:r>
              <a:rPr lang="tr-TR" dirty="0">
                <a:solidFill>
                  <a:schemeClr val="tx1"/>
                </a:solidFill>
              </a:rPr>
              <a:t>c) Ortaöğrenim süresince </a:t>
            </a:r>
            <a:r>
              <a:rPr lang="tr-TR" dirty="0">
                <a:solidFill>
                  <a:srgbClr val="C00000"/>
                </a:solidFill>
              </a:rPr>
              <a:t>en az üç öğretim yılının bütün döneminde takdir belgesi alanları üstün başarı belgesi</a:t>
            </a:r>
            <a:r>
              <a:rPr lang="tr-TR" dirty="0">
                <a:solidFill>
                  <a:schemeClr val="tx1"/>
                </a:solidFill>
              </a:rPr>
              <a:t> ile ödüllendirir.</a:t>
            </a:r>
            <a:br>
              <a:rPr lang="tr-TR" dirty="0">
                <a:solidFill>
                  <a:schemeClr val="tx1"/>
                </a:solidFill>
              </a:rPr>
            </a:br>
            <a:r>
              <a:rPr lang="tr-TR" dirty="0" smtClean="0">
                <a:solidFill>
                  <a:schemeClr val="tx1"/>
                </a:solidFill>
              </a:rPr>
              <a:t>Üstün </a:t>
            </a:r>
            <a:r>
              <a:rPr lang="tr-TR" dirty="0">
                <a:solidFill>
                  <a:schemeClr val="tx1"/>
                </a:solidFill>
              </a:rPr>
              <a:t>başarı belgesi almaya hak kazanan öğrencilere okulun iftihar listesinde yer verilir.</a:t>
            </a:r>
          </a:p>
        </p:txBody>
      </p:sp>
    </p:spTree>
    <p:extLst>
      <p:ext uri="{BB962C8B-B14F-4D97-AF65-F5344CB8AC3E}">
        <p14:creationId xmlns:p14="http://schemas.microsoft.com/office/powerpoint/2010/main" val="110379047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1" name="Rectangle 3"/>
          <p:cNvSpPr>
            <a:spLocks noGrp="1" noChangeArrowheads="1"/>
          </p:cNvSpPr>
          <p:nvPr>
            <p:ph type="body" idx="1"/>
          </p:nvPr>
        </p:nvSpPr>
        <p:spPr>
          <a:xfrm>
            <a:off x="1524001" y="620714"/>
            <a:ext cx="8964613" cy="5761037"/>
          </a:xfrm>
        </p:spPr>
        <p:txBody>
          <a:bodyPr>
            <a:normAutofit/>
          </a:bodyPr>
          <a:lstStyle/>
          <a:p>
            <a:pPr lvl="2" eaLnBrk="1" hangingPunct="1">
              <a:lnSpc>
                <a:spcPct val="80000"/>
              </a:lnSpc>
              <a:defRPr/>
            </a:pPr>
            <a:r>
              <a:rPr lang="tr-TR" dirty="0" smtClean="0">
                <a:solidFill>
                  <a:schemeClr val="hlink"/>
                </a:solidFill>
                <a:latin typeface="Comic Sans MS" pitchFamily="66" charset="0"/>
              </a:rPr>
              <a:t>REHBERLİK ÇALIŞMALARI</a:t>
            </a:r>
            <a:br>
              <a:rPr lang="tr-TR" dirty="0" smtClean="0">
                <a:solidFill>
                  <a:schemeClr val="hlink"/>
                </a:solidFill>
                <a:latin typeface="Comic Sans MS" pitchFamily="66" charset="0"/>
              </a:rPr>
            </a:br>
            <a:endParaRPr lang="tr-TR" dirty="0" smtClean="0">
              <a:solidFill>
                <a:schemeClr val="hlink"/>
              </a:solidFill>
              <a:latin typeface="Comic Sans MS" pitchFamily="66" charset="0"/>
            </a:endParaRPr>
          </a:p>
          <a:p>
            <a:pPr eaLnBrk="1" hangingPunct="1">
              <a:lnSpc>
                <a:spcPct val="80000"/>
              </a:lnSpc>
              <a:buFont typeface="Wingdings" panose="05000000000000000000" pitchFamily="2" charset="2"/>
              <a:buNone/>
              <a:defRPr/>
            </a:pPr>
            <a:r>
              <a:rPr lang="tr-TR" sz="2400" dirty="0">
                <a:latin typeface="Comic Sans MS" pitchFamily="66" charset="0"/>
              </a:rPr>
              <a:t>		</a:t>
            </a:r>
            <a:r>
              <a:rPr lang="tr-TR" sz="2400" dirty="0">
                <a:solidFill>
                  <a:srgbClr val="11030D"/>
                </a:solidFill>
                <a:latin typeface="Times New Roman" panose="02020603050405020304" pitchFamily="18" charset="0"/>
                <a:cs typeface="Times New Roman" panose="02020603050405020304" pitchFamily="18" charset="0"/>
              </a:rPr>
              <a:t>Okulumuzdaki Rehberlik çalışmalarını Psikolojik Danışman </a:t>
            </a:r>
            <a:r>
              <a:rPr lang="tr-TR" sz="2400" u="sng" dirty="0" smtClean="0">
                <a:solidFill>
                  <a:srgbClr val="11030D"/>
                </a:solidFill>
                <a:latin typeface="Times New Roman" panose="02020603050405020304" pitchFamily="18" charset="0"/>
                <a:cs typeface="Times New Roman" panose="02020603050405020304" pitchFamily="18" charset="0"/>
              </a:rPr>
              <a:t>Gönül Savruk ve </a:t>
            </a:r>
            <a:r>
              <a:rPr lang="tr-TR" sz="2400" u="sng" dirty="0">
                <a:solidFill>
                  <a:srgbClr val="11030D"/>
                </a:solidFill>
                <a:latin typeface="Times New Roman" panose="02020603050405020304" pitchFamily="18" charset="0"/>
                <a:cs typeface="Times New Roman" panose="02020603050405020304" pitchFamily="18" charset="0"/>
              </a:rPr>
              <a:t> </a:t>
            </a:r>
            <a:r>
              <a:rPr lang="tr-TR" sz="2400" u="sng" dirty="0" smtClean="0">
                <a:solidFill>
                  <a:srgbClr val="11030D"/>
                </a:solidFill>
                <a:latin typeface="Times New Roman" panose="02020603050405020304" pitchFamily="18" charset="0"/>
                <a:cs typeface="Times New Roman" panose="02020603050405020304" pitchFamily="18" charset="0"/>
              </a:rPr>
              <a:t>Fahriye Kara </a:t>
            </a:r>
            <a:r>
              <a:rPr lang="tr-TR" sz="2400" dirty="0" smtClean="0">
                <a:solidFill>
                  <a:srgbClr val="11030D"/>
                </a:solidFill>
                <a:latin typeface="Times New Roman" panose="02020603050405020304" pitchFamily="18" charset="0"/>
                <a:cs typeface="Times New Roman" panose="02020603050405020304" pitchFamily="18" charset="0"/>
              </a:rPr>
              <a:t>koordine </a:t>
            </a:r>
            <a:r>
              <a:rPr lang="tr-TR" sz="2400" dirty="0">
                <a:solidFill>
                  <a:srgbClr val="11030D"/>
                </a:solidFill>
                <a:latin typeface="Times New Roman" panose="02020603050405020304" pitchFamily="18" charset="0"/>
                <a:cs typeface="Times New Roman" panose="02020603050405020304" pitchFamily="18" charset="0"/>
              </a:rPr>
              <a:t>etmektedir.</a:t>
            </a:r>
          </a:p>
          <a:p>
            <a:pPr eaLnBrk="1" hangingPunct="1">
              <a:lnSpc>
                <a:spcPct val="80000"/>
              </a:lnSpc>
              <a:buFont typeface="Wingdings" panose="05000000000000000000" pitchFamily="2" charset="2"/>
              <a:buNone/>
              <a:defRPr/>
            </a:pPr>
            <a:endParaRPr lang="tr-TR" sz="2400" dirty="0">
              <a:solidFill>
                <a:srgbClr val="11030D"/>
              </a:solidFill>
              <a:latin typeface="Times New Roman" panose="02020603050405020304" pitchFamily="18" charset="0"/>
              <a:cs typeface="Times New Roman" panose="02020603050405020304" pitchFamily="18" charset="0"/>
            </a:endParaRPr>
          </a:p>
          <a:p>
            <a:pPr eaLnBrk="1" hangingPunct="1">
              <a:lnSpc>
                <a:spcPct val="80000"/>
              </a:lnSpc>
              <a:buFont typeface="Wingdings" panose="05000000000000000000" pitchFamily="2" charset="2"/>
              <a:buNone/>
              <a:defRPr/>
            </a:pPr>
            <a:r>
              <a:rPr lang="tr-TR" sz="2400" dirty="0">
                <a:solidFill>
                  <a:srgbClr val="11030D"/>
                </a:solidFill>
                <a:latin typeface="Times New Roman" panose="02020603050405020304" pitchFamily="18" charset="0"/>
                <a:cs typeface="Times New Roman" panose="02020603050405020304" pitchFamily="18" charset="0"/>
              </a:rPr>
              <a:t>		 Sınıf öğretmenleri aracılığı ile Rehberlik faaliyetleri haftada bir saat olmak üzere </a:t>
            </a:r>
            <a:r>
              <a:rPr lang="tr-TR" sz="2400" dirty="0" smtClean="0">
                <a:solidFill>
                  <a:srgbClr val="11030D"/>
                </a:solidFill>
                <a:latin typeface="Times New Roman" panose="02020603050405020304" pitchFamily="18" charset="0"/>
                <a:cs typeface="Times New Roman" panose="02020603050405020304" pitchFamily="18" charset="0"/>
              </a:rPr>
              <a:t>rehberlik </a:t>
            </a:r>
            <a:r>
              <a:rPr lang="tr-TR" sz="2400" dirty="0">
                <a:solidFill>
                  <a:srgbClr val="11030D"/>
                </a:solidFill>
                <a:latin typeface="Times New Roman" panose="02020603050405020304" pitchFamily="18" charset="0"/>
                <a:cs typeface="Times New Roman" panose="02020603050405020304" pitchFamily="18" charset="0"/>
              </a:rPr>
              <a:t>dersi yapması sağlanmaktadır. Sınıf rehber öğretmenleri öğrenciyi tanıma çalışmalarını yürütmekte ve sınıf içi davranışlarıyla ilgilenmektedir. Gerekli durumlarda Psikolojik Danışma ve Rehberlik Servisi ile işbirliği yapılmaktadır. </a:t>
            </a:r>
          </a:p>
          <a:p>
            <a:pPr eaLnBrk="1" hangingPunct="1">
              <a:lnSpc>
                <a:spcPct val="80000"/>
              </a:lnSpc>
              <a:buFont typeface="Wingdings" panose="05000000000000000000" pitchFamily="2" charset="2"/>
              <a:buNone/>
              <a:defRPr/>
            </a:pPr>
            <a:r>
              <a:rPr lang="tr-TR" sz="2400" dirty="0">
                <a:solidFill>
                  <a:srgbClr val="11030D"/>
                </a:solidFill>
                <a:latin typeface="Times New Roman" panose="02020603050405020304" pitchFamily="18" charset="0"/>
                <a:cs typeface="Times New Roman" panose="02020603050405020304" pitchFamily="18" charset="0"/>
              </a:rPr>
              <a:t>    Psikolojik Danışma ve görüşmeler,Meslek - Alan seçimleri, </a:t>
            </a:r>
            <a:r>
              <a:rPr lang="tr-TR" sz="2400" dirty="0" smtClean="0">
                <a:solidFill>
                  <a:srgbClr val="11030D"/>
                </a:solidFill>
                <a:latin typeface="Times New Roman" panose="02020603050405020304" pitchFamily="18" charset="0"/>
                <a:cs typeface="Times New Roman" panose="02020603050405020304" pitchFamily="18" charset="0"/>
              </a:rPr>
              <a:t>ÖSYM </a:t>
            </a:r>
            <a:r>
              <a:rPr lang="tr-TR" sz="2400" dirty="0">
                <a:solidFill>
                  <a:srgbClr val="11030D"/>
                </a:solidFill>
                <a:latin typeface="Times New Roman" panose="02020603050405020304" pitchFamily="18" charset="0"/>
                <a:cs typeface="Times New Roman" panose="02020603050405020304" pitchFamily="18" charset="0"/>
              </a:rPr>
              <a:t>ile ilgili bilgilendirme ve diğer eğitim çalışmaları Psikolojik Danışmanlar tarafından  yürütülür.</a:t>
            </a:r>
            <a:br>
              <a:rPr lang="tr-TR" sz="2400" dirty="0">
                <a:solidFill>
                  <a:srgbClr val="11030D"/>
                </a:solidFill>
                <a:latin typeface="Times New Roman" panose="02020603050405020304" pitchFamily="18" charset="0"/>
                <a:cs typeface="Times New Roman" panose="02020603050405020304" pitchFamily="18" charset="0"/>
              </a:rPr>
            </a:br>
            <a:r>
              <a:rPr lang="tr-TR" sz="2400" dirty="0">
                <a:latin typeface="Times New Roman" panose="02020603050405020304" pitchFamily="18" charset="0"/>
                <a:cs typeface="Times New Roman" panose="02020603050405020304" pitchFamily="18" charset="0"/>
              </a:rPr>
              <a:t/>
            </a:r>
            <a:br>
              <a:rPr lang="tr-TR" sz="2400" dirty="0">
                <a:latin typeface="Times New Roman" panose="02020603050405020304" pitchFamily="18" charset="0"/>
                <a:cs typeface="Times New Roman" panose="02020603050405020304" pitchFamily="18" charset="0"/>
              </a:rPr>
            </a:br>
            <a:r>
              <a:rPr lang="tr-TR" sz="2400" dirty="0">
                <a:latin typeface="Comic Sans MS" pitchFamily="66" charset="0"/>
              </a:rPr>
              <a:t/>
            </a:r>
            <a:br>
              <a:rPr lang="tr-TR" sz="2400" dirty="0">
                <a:latin typeface="Comic Sans MS" pitchFamily="66" charset="0"/>
              </a:rPr>
            </a:br>
            <a:endParaRPr lang="tr-TR" sz="2400" dirty="0">
              <a:latin typeface="Comic Sans MS" pitchFamily="66" charset="0"/>
            </a:endParaRPr>
          </a:p>
        </p:txBody>
      </p:sp>
    </p:spTree>
    <p:extLst>
      <p:ext uri="{BB962C8B-B14F-4D97-AF65-F5344CB8AC3E}">
        <p14:creationId xmlns:p14="http://schemas.microsoft.com/office/powerpoint/2010/main" val="523837086"/>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rot="805492">
            <a:off x="2189474" y="1351534"/>
            <a:ext cx="8492817" cy="4431706"/>
          </a:xfrm>
        </p:spPr>
        <p:txBody>
          <a:bodyPr>
            <a:normAutofit/>
          </a:bodyPr>
          <a:lstStyle/>
          <a:p>
            <a:pPr marL="0" indent="0">
              <a:buNone/>
            </a:pPr>
            <a:r>
              <a:rPr lang="tr-TR" sz="8000" b="1" i="1" dirty="0" smtClean="0">
                <a:solidFill>
                  <a:srgbClr val="0070C0"/>
                </a:solidFill>
                <a:effectLst>
                  <a:outerShdw blurRad="38100" dist="38100" dir="2700000" algn="tl">
                    <a:srgbClr val="000000">
                      <a:alpha val="43137"/>
                    </a:srgbClr>
                  </a:outerShdw>
                </a:effectLst>
              </a:rPr>
              <a:t>BİZİ DİNLEDİĞİNİZ İÇİN TEŞEKKÜR EDERİZ </a:t>
            </a:r>
            <a:r>
              <a:rPr lang="tr-TR" sz="8000" b="1" i="1" dirty="0" smtClean="0">
                <a:solidFill>
                  <a:srgbClr val="0070C0"/>
                </a:solidFill>
                <a:effectLst>
                  <a:outerShdw blurRad="38100" dist="38100" dir="2700000" algn="tl">
                    <a:srgbClr val="000000">
                      <a:alpha val="43137"/>
                    </a:srgbClr>
                  </a:outerShdw>
                </a:effectLst>
                <a:sym typeface="Wingdings" panose="05000000000000000000" pitchFamily="2" charset="2"/>
              </a:rPr>
              <a:t></a:t>
            </a:r>
            <a:endParaRPr lang="tr-TR" sz="8000" b="1" i="1" dirty="0">
              <a:solidFill>
                <a:srgbClr val="0070C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94720706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295401" y="897775"/>
            <a:ext cx="9601196" cy="4978093"/>
          </a:xfrm>
        </p:spPr>
        <p:txBody>
          <a:bodyPr>
            <a:normAutofit/>
          </a:bodyPr>
          <a:lstStyle/>
          <a:p>
            <a:r>
              <a:rPr lang="tr-TR" sz="2000" dirty="0" smtClean="0"/>
              <a:t>Okulumuzda 9. sınıflardan </a:t>
            </a:r>
            <a:r>
              <a:rPr lang="tr-TR" dirty="0"/>
              <a:t>6</a:t>
            </a:r>
            <a:r>
              <a:rPr lang="tr-TR" sz="2000" dirty="0" smtClean="0"/>
              <a:t> şube , 10. sınıflardan 5 şube , 11.sınıflardan 4 şube ve 12.sınıflardan 4 şube vardır ve toplamda </a:t>
            </a:r>
            <a:r>
              <a:rPr lang="tr-TR" dirty="0" smtClean="0"/>
              <a:t>19</a:t>
            </a:r>
            <a:r>
              <a:rPr lang="tr-TR" sz="2000" dirty="0" smtClean="0"/>
              <a:t> şube bulunmaktadır.</a:t>
            </a:r>
          </a:p>
          <a:p>
            <a:r>
              <a:rPr lang="tr-TR" sz="2000" dirty="0" smtClean="0"/>
              <a:t>Okulumuzda </a:t>
            </a:r>
            <a:r>
              <a:rPr lang="tr-TR" dirty="0" smtClean="0"/>
              <a:t>normal </a:t>
            </a:r>
            <a:r>
              <a:rPr lang="tr-TR" sz="2000" dirty="0" smtClean="0"/>
              <a:t>öğretim uygulanmaktadır.</a:t>
            </a:r>
          </a:p>
          <a:p>
            <a:r>
              <a:rPr lang="tr-TR" sz="2000" dirty="0" smtClean="0"/>
              <a:t>Okulumuzda ise toplamda </a:t>
            </a:r>
            <a:r>
              <a:rPr lang="tr-TR" dirty="0" smtClean="0"/>
              <a:t>42</a:t>
            </a:r>
            <a:r>
              <a:rPr lang="tr-TR" sz="2000" dirty="0" smtClean="0"/>
              <a:t> </a:t>
            </a:r>
            <a:r>
              <a:rPr lang="tr-TR" sz="2000" dirty="0" smtClean="0"/>
              <a:t>öğretmen görev almaktadır.</a:t>
            </a:r>
          </a:p>
          <a:p>
            <a:r>
              <a:rPr lang="tr-TR" sz="2000" dirty="0" smtClean="0"/>
              <a:t>Okulumuzda 20 sınıf , 1 kütüphane , 1 resim sınıfı ve 1 tane de kantin bulunmaktadır.</a:t>
            </a:r>
          </a:p>
        </p:txBody>
      </p:sp>
      <p:pic>
        <p:nvPicPr>
          <p:cNvPr id="7" name="Resim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04260" y="3366655"/>
            <a:ext cx="10017922" cy="2610195"/>
          </a:xfrm>
          <a:prstGeom prst="rect">
            <a:avLst/>
          </a:prstGeom>
        </p:spPr>
      </p:pic>
    </p:spTree>
    <p:extLst>
      <p:ext uri="{BB962C8B-B14F-4D97-AF65-F5344CB8AC3E}">
        <p14:creationId xmlns:p14="http://schemas.microsoft.com/office/powerpoint/2010/main" val="111444998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295402" y="822960"/>
            <a:ext cx="9601196" cy="473825"/>
          </a:xfrm>
        </p:spPr>
        <p:txBody>
          <a:bodyPr>
            <a:normAutofit fontScale="90000"/>
          </a:bodyPr>
          <a:lstStyle/>
          <a:p>
            <a:r>
              <a:rPr lang="tr-TR" sz="4000" b="1" dirty="0" smtClean="0">
                <a:solidFill>
                  <a:srgbClr val="C00000"/>
                </a:solidFill>
              </a:rPr>
              <a:t>Okul Kuralları </a:t>
            </a:r>
            <a:endParaRPr lang="tr-TR" sz="4000" b="1" dirty="0">
              <a:solidFill>
                <a:srgbClr val="C00000"/>
              </a:solidFill>
            </a:endParaRPr>
          </a:p>
        </p:txBody>
      </p:sp>
      <p:sp>
        <p:nvSpPr>
          <p:cNvPr id="3" name="İçerik Yer Tutucusu 2"/>
          <p:cNvSpPr>
            <a:spLocks noGrp="1"/>
          </p:cNvSpPr>
          <p:nvPr>
            <p:ph idx="1"/>
          </p:nvPr>
        </p:nvSpPr>
        <p:spPr>
          <a:xfrm>
            <a:off x="1295401" y="1296785"/>
            <a:ext cx="9601196" cy="4579083"/>
          </a:xfrm>
        </p:spPr>
        <p:txBody>
          <a:bodyPr>
            <a:normAutofit fontScale="85000" lnSpcReduction="20000"/>
          </a:bodyPr>
          <a:lstStyle/>
          <a:p>
            <a:endParaRPr lang="tr-TR" sz="2000" dirty="0" smtClean="0"/>
          </a:p>
          <a:p>
            <a:r>
              <a:rPr lang="tr-TR" dirty="0" smtClean="0"/>
              <a:t>Okulumuzda dersler saat 8.30 başlayıp 15.30 da bitmektedir. Öğle arası 6 dersin bitiminde olup 40 </a:t>
            </a:r>
            <a:r>
              <a:rPr lang="tr-TR" dirty="0" smtClean="0"/>
              <a:t>dk. </a:t>
            </a:r>
            <a:r>
              <a:rPr lang="tr-TR" dirty="0" err="1" smtClean="0"/>
              <a:t>dır</a:t>
            </a:r>
            <a:r>
              <a:rPr lang="tr-TR" dirty="0" smtClean="0"/>
              <a:t>. Cuma </a:t>
            </a:r>
            <a:r>
              <a:rPr lang="tr-TR" dirty="0" smtClean="0"/>
              <a:t>günleri dersler 8.30 da başlayıp 15.40 da bitmektedir. Cuma günleri öğle arası 5. dersten sonra olup 1 saattir. Cuma günleri son 2 teneffüs süresi 5 </a:t>
            </a:r>
            <a:r>
              <a:rPr lang="tr-TR" dirty="0" err="1" smtClean="0"/>
              <a:t>dk</a:t>
            </a:r>
            <a:r>
              <a:rPr lang="tr-TR" dirty="0" smtClean="0"/>
              <a:t> diğer teneffüsler 10 </a:t>
            </a:r>
            <a:r>
              <a:rPr lang="tr-TR" dirty="0" err="1" smtClean="0"/>
              <a:t>dk</a:t>
            </a:r>
            <a:r>
              <a:rPr lang="tr-TR" dirty="0" smtClean="0"/>
              <a:t> </a:t>
            </a:r>
            <a:r>
              <a:rPr lang="tr-TR" dirty="0" err="1" smtClean="0"/>
              <a:t>dır</a:t>
            </a:r>
            <a:r>
              <a:rPr lang="tr-TR" dirty="0" smtClean="0"/>
              <a:t>. Cuma günleri öğle arası Cuma namazı sebebi ile erkek öğrenciler dışarıya çıkabilir,  diğer tüm günlerde öğle arasında dışarıya çıkmak yasaktır.</a:t>
            </a:r>
            <a:endParaRPr lang="tr-TR" sz="2000" dirty="0" smtClean="0"/>
          </a:p>
          <a:p>
            <a:r>
              <a:rPr lang="tr-TR" sz="2000" dirty="0" smtClean="0"/>
              <a:t>Öğrencilerin azami devamsızlık süreleri özürsüz </a:t>
            </a:r>
            <a:r>
              <a:rPr lang="tr-TR" sz="2000" b="1" dirty="0" smtClean="0">
                <a:solidFill>
                  <a:srgbClr val="C00000"/>
                </a:solidFill>
              </a:rPr>
              <a:t>10</a:t>
            </a:r>
            <a:r>
              <a:rPr lang="tr-TR" sz="2000" dirty="0" smtClean="0"/>
              <a:t> gün </a:t>
            </a:r>
            <a:r>
              <a:rPr lang="tr-TR" dirty="0" smtClean="0"/>
              <a:t>toplam</a:t>
            </a:r>
            <a:r>
              <a:rPr lang="tr-TR" sz="2000" dirty="0" smtClean="0"/>
              <a:t> ise </a:t>
            </a:r>
            <a:r>
              <a:rPr lang="tr-TR" sz="2000" b="1" dirty="0" smtClean="0">
                <a:solidFill>
                  <a:srgbClr val="C00000"/>
                </a:solidFill>
              </a:rPr>
              <a:t>30</a:t>
            </a:r>
            <a:r>
              <a:rPr lang="tr-TR" sz="2000" dirty="0" smtClean="0"/>
              <a:t> gündür. </a:t>
            </a:r>
            <a:r>
              <a:rPr lang="tr-TR" sz="2000" dirty="0" err="1" smtClean="0"/>
              <a:t>Ard</a:t>
            </a:r>
            <a:r>
              <a:rPr lang="tr-TR" sz="2000" dirty="0" smtClean="0"/>
              <a:t> arda 2 gün özürsüz devamsızlık yapan öğrencilerin durumu velisine bildirilecek. </a:t>
            </a:r>
            <a:r>
              <a:rPr lang="tr-TR" sz="2000" dirty="0"/>
              <a:t>İ</a:t>
            </a:r>
            <a:r>
              <a:rPr lang="tr-TR" sz="2000" dirty="0" smtClean="0"/>
              <a:t>lk derse geç kalan öğrencilerin geç kalma süresi öğretmen derse girene kadardır. Yoklamadan sonra gelen öğrenciler o derse alınacak ama yoklamada yok yazılacaktır.</a:t>
            </a:r>
            <a:r>
              <a:rPr lang="tr-TR" sz="2000" dirty="0">
                <a:solidFill>
                  <a:srgbClr val="11030D"/>
                </a:solidFill>
              </a:rPr>
              <a:t> Devamsızlık nedeniyle başarısız sayılan ve öğrenim hakkı bulunan öğrenciler derslere devam edemez ve bir sonraki eğitim ve öğretim yılında okula devam ettirilir.</a:t>
            </a:r>
            <a:endParaRPr lang="tr-TR" sz="2000" dirty="0" smtClean="0"/>
          </a:p>
          <a:p>
            <a:r>
              <a:rPr lang="tr-TR" sz="2000" dirty="0" smtClean="0"/>
              <a:t>Öğrencilerin aldıkları rapor ve sevkler ise </a:t>
            </a:r>
            <a:r>
              <a:rPr lang="tr-TR" sz="2000" b="1" dirty="0" smtClean="0">
                <a:solidFill>
                  <a:srgbClr val="C00000"/>
                </a:solidFill>
              </a:rPr>
              <a:t>5</a:t>
            </a:r>
            <a:r>
              <a:rPr lang="tr-TR" sz="2000" dirty="0" smtClean="0"/>
              <a:t> gün içerisinde bizzat veliler tarafından okul idaresine yapılacaktır.</a:t>
            </a:r>
          </a:p>
          <a:p>
            <a:r>
              <a:rPr lang="tr-TR" sz="2000" dirty="0">
                <a:solidFill>
                  <a:schemeClr val="tx1"/>
                </a:solidFill>
              </a:rPr>
              <a:t>Günlük toplam ders saatinin </a:t>
            </a:r>
            <a:r>
              <a:rPr lang="tr-TR" sz="2000" b="1" dirty="0">
                <a:solidFill>
                  <a:srgbClr val="C00000"/>
                </a:solidFill>
              </a:rPr>
              <a:t>2/3</a:t>
            </a:r>
            <a:r>
              <a:rPr lang="tr-TR" sz="2000" dirty="0">
                <a:solidFill>
                  <a:schemeClr val="tx1"/>
                </a:solidFill>
              </a:rPr>
              <a:t> ü ve daha fazlasına gelmeyenlerin devamsızlığı bir gün, diğer devamsızlıklar ise yarım gün sayılır.</a:t>
            </a:r>
            <a:endParaRPr lang="tr-TR" sz="2000" dirty="0" smtClean="0">
              <a:solidFill>
                <a:schemeClr val="tx1"/>
              </a:solidFill>
            </a:endParaRPr>
          </a:p>
          <a:p>
            <a:r>
              <a:rPr lang="tr-TR" sz="2000" dirty="0" smtClean="0"/>
              <a:t>Öğrenciler MEB ORTAÖĞRETİM YÖNETMELİĞİ’NDE yazan kurallara göre kılık-kıyafetini düzenlemelidir. !</a:t>
            </a:r>
          </a:p>
          <a:p>
            <a:endParaRPr lang="tr-TR" dirty="0"/>
          </a:p>
        </p:txBody>
      </p:sp>
    </p:spTree>
    <p:extLst>
      <p:ext uri="{BB962C8B-B14F-4D97-AF65-F5344CB8AC3E}">
        <p14:creationId xmlns:p14="http://schemas.microsoft.com/office/powerpoint/2010/main" val="35902525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Açık liseye geçişler </a:t>
            </a:r>
            <a:endParaRPr lang="tr-TR" dirty="0"/>
          </a:p>
        </p:txBody>
      </p:sp>
      <p:sp>
        <p:nvSpPr>
          <p:cNvPr id="3" name="İçerik Yer Tutucusu 2"/>
          <p:cNvSpPr>
            <a:spLocks noGrp="1"/>
          </p:cNvSpPr>
          <p:nvPr>
            <p:ph idx="1"/>
          </p:nvPr>
        </p:nvSpPr>
        <p:spPr/>
        <p:txBody>
          <a:bodyPr/>
          <a:lstStyle/>
          <a:p>
            <a:r>
              <a:rPr lang="tr-TR" dirty="0" smtClean="0"/>
              <a:t>Milli sporcular</a:t>
            </a:r>
          </a:p>
          <a:p>
            <a:r>
              <a:rPr lang="tr-TR" dirty="0" smtClean="0"/>
              <a:t>Kaynaştırma öğrencileri</a:t>
            </a:r>
          </a:p>
          <a:p>
            <a:r>
              <a:rPr lang="tr-TR" dirty="0" smtClean="0"/>
              <a:t>Koruma kanunu kapsamındaki öğrenciler</a:t>
            </a:r>
          </a:p>
          <a:p>
            <a:r>
              <a:rPr lang="tr-TR" dirty="0" smtClean="0"/>
              <a:t>Şehit ve gazi çocukları</a:t>
            </a:r>
          </a:p>
          <a:p>
            <a:r>
              <a:rPr lang="tr-TR" dirty="0" smtClean="0"/>
              <a:t>Bakanlıkça mazereti uygun görülenler</a:t>
            </a:r>
          </a:p>
          <a:p>
            <a:r>
              <a:rPr lang="tr-TR" dirty="0" smtClean="0"/>
              <a:t>Yönetmeliğin ilgili hükümlerine göre örgün kurumlarda okuma hakkını kaybedenler </a:t>
            </a:r>
          </a:p>
          <a:p>
            <a:pPr marL="0" indent="0">
              <a:buNone/>
            </a:pPr>
            <a:r>
              <a:rPr lang="tr-TR" dirty="0" smtClean="0"/>
              <a:t>Dışında açık liseye nakil ve geçiş yapılmayacaktır.</a:t>
            </a:r>
          </a:p>
          <a:p>
            <a:endParaRPr lang="tr-TR" dirty="0"/>
          </a:p>
        </p:txBody>
      </p:sp>
    </p:spTree>
    <p:extLst>
      <p:ext uri="{BB962C8B-B14F-4D97-AF65-F5344CB8AC3E}">
        <p14:creationId xmlns:p14="http://schemas.microsoft.com/office/powerpoint/2010/main" val="149627143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Meslek </a:t>
            </a:r>
            <a:r>
              <a:rPr lang="tr-TR" dirty="0" smtClean="0"/>
              <a:t>lisesine ve </a:t>
            </a:r>
            <a:r>
              <a:rPr lang="tr-TR" dirty="0" err="1" smtClean="0"/>
              <a:t>Meseme</a:t>
            </a:r>
            <a:r>
              <a:rPr lang="tr-TR" dirty="0" smtClean="0"/>
              <a:t>[mesleki eğitim merkezleri]  geçişler</a:t>
            </a:r>
            <a:endParaRPr lang="tr-TR" dirty="0"/>
          </a:p>
        </p:txBody>
      </p:sp>
      <p:sp>
        <p:nvSpPr>
          <p:cNvPr id="3" name="İçerik Yer Tutucusu 2"/>
          <p:cNvSpPr>
            <a:spLocks noGrp="1"/>
          </p:cNvSpPr>
          <p:nvPr>
            <p:ph idx="1"/>
          </p:nvPr>
        </p:nvSpPr>
        <p:spPr/>
        <p:txBody>
          <a:bodyPr/>
          <a:lstStyle/>
          <a:p>
            <a:r>
              <a:rPr lang="tr-TR" dirty="0" smtClean="0"/>
              <a:t>Meslek lisesine geçişler ekim ayından sonra aylık olarak Nakil yönetmeliğine uygun olarak yapılır.</a:t>
            </a:r>
          </a:p>
          <a:p>
            <a:r>
              <a:rPr lang="tr-TR" dirty="0" err="1" smtClean="0"/>
              <a:t>Meseme</a:t>
            </a:r>
            <a:r>
              <a:rPr lang="tr-TR" dirty="0" smtClean="0"/>
              <a:t> geçişler 31 Aralık tarihine kadar istenilen zamanda tasdikname ile yapılır.</a:t>
            </a:r>
          </a:p>
          <a:p>
            <a:pPr marL="0" indent="0">
              <a:buNone/>
            </a:pPr>
            <a:r>
              <a:rPr lang="tr-TR" dirty="0" smtClean="0"/>
              <a:t>	1 Ocaktan sonraki geçişlerde yıl kaybı yaşanır. </a:t>
            </a:r>
          </a:p>
          <a:p>
            <a:pPr marL="0" indent="0">
              <a:buNone/>
            </a:pPr>
            <a:r>
              <a:rPr lang="tr-TR" dirty="0"/>
              <a:t>	</a:t>
            </a:r>
            <a:r>
              <a:rPr lang="tr-TR" dirty="0" err="1" smtClean="0"/>
              <a:t>Mesem</a:t>
            </a:r>
            <a:r>
              <a:rPr lang="tr-TR" dirty="0" smtClean="0"/>
              <a:t> programı işyerinde çalışma üzerine kurulu olup haftada bir gün okula gidilir. Diğer günler de </a:t>
            </a:r>
            <a:r>
              <a:rPr lang="tr-TR" smtClean="0"/>
              <a:t>işyerinde çalışılır.</a:t>
            </a:r>
            <a:endParaRPr lang="tr-TR" dirty="0" smtClean="0"/>
          </a:p>
          <a:p>
            <a:pPr marL="0" indent="0">
              <a:buNone/>
            </a:pPr>
            <a:r>
              <a:rPr lang="tr-TR" dirty="0"/>
              <a:t>	D</a:t>
            </a:r>
            <a:r>
              <a:rPr lang="tr-TR" dirty="0" smtClean="0"/>
              <a:t>iğer</a:t>
            </a:r>
            <a:r>
              <a:rPr lang="tr-TR" dirty="0" smtClean="0"/>
              <a:t> sınıf seviyelerinden  geçişlerde 10. sınıftan </a:t>
            </a:r>
            <a:r>
              <a:rPr lang="tr-TR" dirty="0" err="1"/>
              <a:t>M</a:t>
            </a:r>
            <a:r>
              <a:rPr lang="tr-TR" dirty="0" err="1" smtClean="0"/>
              <a:t>eseme</a:t>
            </a:r>
            <a:r>
              <a:rPr lang="tr-TR" dirty="0" smtClean="0"/>
              <a:t> başlanır.</a:t>
            </a:r>
          </a:p>
          <a:p>
            <a:endParaRPr lang="tr-TR" dirty="0"/>
          </a:p>
        </p:txBody>
      </p:sp>
    </p:spTree>
    <p:extLst>
      <p:ext uri="{BB962C8B-B14F-4D97-AF65-F5344CB8AC3E}">
        <p14:creationId xmlns:p14="http://schemas.microsoft.com/office/powerpoint/2010/main" val="374959040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DİSİPLİN CEZALARI</a:t>
            </a:r>
            <a:endParaRPr lang="tr-TR" dirty="0"/>
          </a:p>
        </p:txBody>
      </p:sp>
      <p:sp>
        <p:nvSpPr>
          <p:cNvPr id="3" name="İçerik Yer Tutucusu 2"/>
          <p:cNvSpPr>
            <a:spLocks noGrp="1"/>
          </p:cNvSpPr>
          <p:nvPr>
            <p:ph idx="1"/>
          </p:nvPr>
        </p:nvSpPr>
        <p:spPr/>
        <p:txBody>
          <a:bodyPr>
            <a:normAutofit fontScale="85000" lnSpcReduction="10000"/>
          </a:bodyPr>
          <a:lstStyle/>
          <a:p>
            <a:pPr marL="0" indent="0">
              <a:buNone/>
            </a:pPr>
            <a:r>
              <a:rPr lang="tr-TR" dirty="0"/>
              <a:t>Öğrencilere, disiplin cezasını gerektiren davranış ve fiillerinin niteliklerine göre;</a:t>
            </a:r>
          </a:p>
          <a:p>
            <a:pPr lvl="0"/>
            <a:r>
              <a:rPr lang="tr-TR" dirty="0"/>
              <a:t>Kınama,</a:t>
            </a:r>
          </a:p>
          <a:p>
            <a:pPr lvl="0"/>
            <a:r>
              <a:rPr lang="tr-TR" dirty="0"/>
              <a:t>Okuldan kısa süreli uzaklaştırma,</a:t>
            </a:r>
          </a:p>
          <a:p>
            <a:pPr lvl="0"/>
            <a:r>
              <a:rPr lang="tr-TR" dirty="0"/>
              <a:t>Okul değiştirme,</a:t>
            </a:r>
          </a:p>
          <a:p>
            <a:r>
              <a:rPr lang="tr-TR" dirty="0" smtClean="0"/>
              <a:t> </a:t>
            </a:r>
            <a:r>
              <a:rPr lang="tr-TR" dirty="0"/>
              <a:t>Örgün eğitim dışına çıkarma cezalarından biri verilir.</a:t>
            </a:r>
          </a:p>
          <a:p>
            <a:pPr marL="0" indent="0">
              <a:buNone/>
            </a:pPr>
            <a:r>
              <a:rPr lang="tr-TR" dirty="0" smtClean="0"/>
              <a:t> </a:t>
            </a:r>
            <a:r>
              <a:rPr lang="tr-TR" dirty="0"/>
              <a:t>Disipline konu olan olaylar okul öğrenci ödül ve disiplin kurulunda görüşülüp karara bağlandıktan sonra;</a:t>
            </a:r>
          </a:p>
          <a:p>
            <a:pPr lvl="0"/>
            <a:r>
              <a:rPr lang="tr-TR" dirty="0"/>
              <a:t>Kınama ve okuldan kısa süreli uzaklaştırma cezaları okul müdürünün,</a:t>
            </a:r>
          </a:p>
          <a:p>
            <a:pPr lvl="0"/>
            <a:r>
              <a:rPr lang="tr-TR" dirty="0"/>
              <a:t>Okul değiştirme cezası, ilçe öğrenci disiplin kurulunun,</a:t>
            </a:r>
          </a:p>
          <a:p>
            <a:pPr lvl="0"/>
            <a:r>
              <a:rPr lang="tr-TR" dirty="0"/>
              <a:t>Örgün eğitim dışına çıkarma cezası, il öğrenci disiplin kurulunun, onayından sonra uygulanır.</a:t>
            </a:r>
          </a:p>
          <a:p>
            <a:endParaRPr lang="tr-TR" dirty="0"/>
          </a:p>
        </p:txBody>
      </p:sp>
    </p:spTree>
    <p:extLst>
      <p:ext uri="{BB962C8B-B14F-4D97-AF65-F5344CB8AC3E}">
        <p14:creationId xmlns:p14="http://schemas.microsoft.com/office/powerpoint/2010/main" val="268107950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295402" y="982132"/>
            <a:ext cx="9601196" cy="223213"/>
          </a:xfrm>
        </p:spPr>
        <p:txBody>
          <a:bodyPr>
            <a:normAutofit fontScale="90000"/>
          </a:bodyPr>
          <a:lstStyle/>
          <a:p>
            <a:r>
              <a:rPr lang="tr-TR" sz="2400" dirty="0" smtClean="0"/>
              <a:t>DİSİPLİN CEZALARI</a:t>
            </a:r>
            <a:endParaRPr lang="tr-TR" sz="2400" dirty="0"/>
          </a:p>
        </p:txBody>
      </p:sp>
      <p:sp>
        <p:nvSpPr>
          <p:cNvPr id="3" name="İçerik Yer Tutucusu 2"/>
          <p:cNvSpPr>
            <a:spLocks noGrp="1"/>
          </p:cNvSpPr>
          <p:nvPr>
            <p:ph idx="1"/>
          </p:nvPr>
        </p:nvSpPr>
        <p:spPr>
          <a:xfrm>
            <a:off x="1295401" y="1205345"/>
            <a:ext cx="9601196" cy="4670523"/>
          </a:xfrm>
        </p:spPr>
        <p:txBody>
          <a:bodyPr>
            <a:normAutofit/>
          </a:bodyPr>
          <a:lstStyle/>
          <a:p>
            <a:pPr algn="ctr"/>
            <a:r>
              <a:rPr lang="tr-TR" sz="3200" b="1" dirty="0" smtClean="0">
                <a:solidFill>
                  <a:srgbClr val="C00000"/>
                </a:solidFill>
              </a:rPr>
              <a:t>KINAMA </a:t>
            </a:r>
          </a:p>
          <a:p>
            <a:pPr algn="ctr"/>
            <a:r>
              <a:rPr lang="tr-TR" sz="3200" b="1" dirty="0" smtClean="0">
                <a:solidFill>
                  <a:srgbClr val="C00000"/>
                </a:solidFill>
              </a:rPr>
              <a:t>OKULDAN UZAKLAŞTIRMA </a:t>
            </a:r>
          </a:p>
          <a:p>
            <a:pPr algn="ctr"/>
            <a:r>
              <a:rPr lang="tr-TR" sz="3200" b="1" dirty="0" smtClean="0">
                <a:solidFill>
                  <a:srgbClr val="C00000"/>
                </a:solidFill>
              </a:rPr>
              <a:t>OKUL DEĞİŞTİRME</a:t>
            </a:r>
          </a:p>
          <a:p>
            <a:pPr algn="ctr"/>
            <a:r>
              <a:rPr lang="tr-TR" sz="3200" b="1" dirty="0" smtClean="0">
                <a:solidFill>
                  <a:srgbClr val="C00000"/>
                </a:solidFill>
              </a:rPr>
              <a:t>ÖRĞÜN EĞİTİMİN DIŞINA ÇIKARMA  </a:t>
            </a:r>
          </a:p>
          <a:p>
            <a:r>
              <a:rPr lang="tr-TR" altLang="tr-TR" dirty="0">
                <a:solidFill>
                  <a:schemeClr val="tx1"/>
                </a:solidFill>
              </a:rPr>
              <a:t>Her ders yılı başında öğrencilerin davranış puanı </a:t>
            </a:r>
            <a:r>
              <a:rPr lang="tr-TR" altLang="tr-TR" b="1" dirty="0" smtClean="0">
                <a:solidFill>
                  <a:srgbClr val="C00000"/>
                </a:solidFill>
              </a:rPr>
              <a:t>100</a:t>
            </a:r>
            <a:r>
              <a:rPr lang="tr-TR" altLang="tr-TR" dirty="0" smtClean="0">
                <a:solidFill>
                  <a:schemeClr val="tx1"/>
                </a:solidFill>
              </a:rPr>
              <a:t>’dür.Ceza </a:t>
            </a:r>
            <a:r>
              <a:rPr lang="tr-TR" altLang="tr-TR" dirty="0">
                <a:solidFill>
                  <a:schemeClr val="tx1"/>
                </a:solidFill>
              </a:rPr>
              <a:t>alan öğrencilerin davranış </a:t>
            </a:r>
            <a:r>
              <a:rPr lang="tr-TR" altLang="tr-TR" dirty="0" smtClean="0">
                <a:solidFill>
                  <a:schemeClr val="tx1"/>
                </a:solidFill>
              </a:rPr>
              <a:t>puanlarından; Kınama </a:t>
            </a:r>
            <a:r>
              <a:rPr lang="tr-TR" altLang="tr-TR" dirty="0">
                <a:solidFill>
                  <a:schemeClr val="tx1"/>
                </a:solidFill>
              </a:rPr>
              <a:t>cezası için </a:t>
            </a:r>
            <a:r>
              <a:rPr lang="tr-TR" altLang="tr-TR" b="1" dirty="0">
                <a:solidFill>
                  <a:srgbClr val="C00000"/>
                </a:solidFill>
              </a:rPr>
              <a:t>10</a:t>
            </a:r>
            <a:r>
              <a:rPr lang="tr-TR" altLang="tr-TR" dirty="0">
                <a:solidFill>
                  <a:schemeClr val="tx1"/>
                </a:solidFill>
              </a:rPr>
              <a:t>, </a:t>
            </a:r>
            <a:r>
              <a:rPr lang="tr-TR" altLang="tr-TR" dirty="0" smtClean="0">
                <a:solidFill>
                  <a:schemeClr val="tx1"/>
                </a:solidFill>
              </a:rPr>
              <a:t>Okuldan </a:t>
            </a:r>
            <a:r>
              <a:rPr lang="tr-TR" altLang="tr-TR" dirty="0">
                <a:solidFill>
                  <a:schemeClr val="tx1"/>
                </a:solidFill>
              </a:rPr>
              <a:t>kısa süreli uzaklaştırma cezası için </a:t>
            </a:r>
            <a:r>
              <a:rPr lang="tr-TR" altLang="tr-TR" b="1" dirty="0" smtClean="0">
                <a:solidFill>
                  <a:srgbClr val="C00000"/>
                </a:solidFill>
              </a:rPr>
              <a:t>20</a:t>
            </a:r>
            <a:r>
              <a:rPr lang="tr-TR" altLang="tr-TR" dirty="0" smtClean="0">
                <a:solidFill>
                  <a:schemeClr val="tx1"/>
                </a:solidFill>
              </a:rPr>
              <a:t>,Okul </a:t>
            </a:r>
            <a:r>
              <a:rPr lang="tr-TR" altLang="tr-TR" dirty="0">
                <a:solidFill>
                  <a:schemeClr val="tx1"/>
                </a:solidFill>
              </a:rPr>
              <a:t>değiştirme cezası için </a:t>
            </a:r>
            <a:r>
              <a:rPr lang="tr-TR" altLang="tr-TR" b="1" dirty="0" smtClean="0">
                <a:solidFill>
                  <a:srgbClr val="C00000"/>
                </a:solidFill>
              </a:rPr>
              <a:t>40</a:t>
            </a:r>
            <a:r>
              <a:rPr lang="tr-TR" altLang="tr-TR" dirty="0" smtClean="0">
                <a:solidFill>
                  <a:schemeClr val="tx1"/>
                </a:solidFill>
              </a:rPr>
              <a:t>,Örgün </a:t>
            </a:r>
            <a:r>
              <a:rPr lang="tr-TR" altLang="tr-TR" dirty="0">
                <a:solidFill>
                  <a:schemeClr val="tx1"/>
                </a:solidFill>
              </a:rPr>
              <a:t>eğitim dışına çıkarma cezası için </a:t>
            </a:r>
            <a:r>
              <a:rPr lang="tr-TR" altLang="tr-TR" b="1" dirty="0">
                <a:solidFill>
                  <a:srgbClr val="C00000"/>
                </a:solidFill>
              </a:rPr>
              <a:t>80</a:t>
            </a:r>
            <a:r>
              <a:rPr lang="tr-TR" altLang="tr-TR" dirty="0">
                <a:solidFill>
                  <a:schemeClr val="tx1"/>
                </a:solidFill>
              </a:rPr>
              <a:t> puan indirilir</a:t>
            </a:r>
            <a:r>
              <a:rPr lang="tr-TR" altLang="tr-TR" dirty="0" smtClean="0">
                <a:solidFill>
                  <a:schemeClr val="tx1"/>
                </a:solidFill>
              </a:rPr>
              <a:t>.</a:t>
            </a:r>
          </a:p>
          <a:p>
            <a:pPr marL="0" indent="0">
              <a:buNone/>
            </a:pPr>
            <a:r>
              <a:rPr lang="tr-TR" altLang="tr-TR" dirty="0">
                <a:solidFill>
                  <a:schemeClr val="bg2"/>
                </a:solidFill>
              </a:rPr>
              <a:t/>
            </a:r>
            <a:br>
              <a:rPr lang="tr-TR" altLang="tr-TR" dirty="0">
                <a:solidFill>
                  <a:schemeClr val="bg2"/>
                </a:solidFill>
              </a:rPr>
            </a:br>
            <a:endParaRPr lang="tr-TR" b="1" dirty="0">
              <a:solidFill>
                <a:srgbClr val="C00000"/>
              </a:solidFill>
            </a:endParaRPr>
          </a:p>
        </p:txBody>
      </p:sp>
    </p:spTree>
    <p:extLst>
      <p:ext uri="{BB962C8B-B14F-4D97-AF65-F5344CB8AC3E}">
        <p14:creationId xmlns:p14="http://schemas.microsoft.com/office/powerpoint/2010/main" val="15266768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295402" y="982133"/>
            <a:ext cx="9601196" cy="455970"/>
          </a:xfrm>
        </p:spPr>
        <p:txBody>
          <a:bodyPr>
            <a:normAutofit/>
          </a:bodyPr>
          <a:lstStyle/>
          <a:p>
            <a:pPr algn="l"/>
            <a:r>
              <a:rPr lang="tr-TR" altLang="tr-TR" sz="2000" b="1" dirty="0">
                <a:solidFill>
                  <a:srgbClr val="0070C0"/>
                </a:solidFill>
                <a:latin typeface="Arial Rounded MT Bold" panose="020F0704030504030204" pitchFamily="34" charset="0"/>
              </a:rPr>
              <a:t>Disiplin cezasını gerektiren davranış ve </a:t>
            </a:r>
            <a:r>
              <a:rPr lang="tr-TR" altLang="tr-TR" sz="2000" b="1" dirty="0" smtClean="0">
                <a:solidFill>
                  <a:srgbClr val="0070C0"/>
                </a:solidFill>
                <a:latin typeface="Arial Rounded MT Bold" panose="020F0704030504030204" pitchFamily="34" charset="0"/>
              </a:rPr>
              <a:t>fiiller:</a:t>
            </a:r>
            <a:endParaRPr lang="tr-TR" sz="2000" b="1" dirty="0">
              <a:solidFill>
                <a:srgbClr val="0070C0"/>
              </a:solidFill>
              <a:latin typeface="Arial Rounded MT Bold" panose="020F0704030504030204" pitchFamily="34" charset="0"/>
            </a:endParaRPr>
          </a:p>
        </p:txBody>
      </p:sp>
      <p:sp>
        <p:nvSpPr>
          <p:cNvPr id="3" name="İçerik Yer Tutucusu 2"/>
          <p:cNvSpPr>
            <a:spLocks noGrp="1"/>
          </p:cNvSpPr>
          <p:nvPr>
            <p:ph idx="1"/>
          </p:nvPr>
        </p:nvSpPr>
        <p:spPr>
          <a:xfrm>
            <a:off x="1295401" y="1288473"/>
            <a:ext cx="9601196" cy="4788131"/>
          </a:xfrm>
        </p:spPr>
        <p:txBody>
          <a:bodyPr>
            <a:normAutofit fontScale="85000" lnSpcReduction="20000"/>
          </a:bodyPr>
          <a:lstStyle/>
          <a:p>
            <a:pPr lvl="0"/>
            <a:r>
              <a:rPr lang="tr-TR" altLang="tr-TR" sz="3200" b="1" dirty="0" smtClean="0">
                <a:solidFill>
                  <a:srgbClr val="002060"/>
                </a:solidFill>
              </a:rPr>
              <a:t>Kınama </a:t>
            </a:r>
            <a:r>
              <a:rPr lang="tr-TR" altLang="tr-TR" sz="3200" b="1" dirty="0">
                <a:solidFill>
                  <a:srgbClr val="002060"/>
                </a:solidFill>
              </a:rPr>
              <a:t>cezasını gerektiren davranışlar ve fiiller şunlardır:</a:t>
            </a:r>
            <a:r>
              <a:rPr lang="tr-TR" altLang="tr-TR" sz="3200" b="1" dirty="0">
                <a:solidFill>
                  <a:srgbClr val="C00000"/>
                </a:solidFill>
              </a:rPr>
              <a:t/>
            </a:r>
            <a:br>
              <a:rPr lang="tr-TR" altLang="tr-TR" sz="3200" b="1" dirty="0">
                <a:solidFill>
                  <a:srgbClr val="C00000"/>
                </a:solidFill>
              </a:rPr>
            </a:br>
            <a:endParaRPr lang="tr-TR" altLang="tr-TR" sz="3200" b="1" dirty="0" smtClean="0">
              <a:solidFill>
                <a:srgbClr val="C00000"/>
              </a:solidFill>
            </a:endParaRPr>
          </a:p>
          <a:p>
            <a:pPr lvl="0"/>
            <a:r>
              <a:rPr lang="tr-TR" dirty="0" smtClean="0"/>
              <a:t>Okulu</a:t>
            </a:r>
            <a:r>
              <a:rPr lang="tr-TR" dirty="0"/>
              <a:t>, okul eşyasını ve çevresini kirletmek,</a:t>
            </a:r>
          </a:p>
          <a:p>
            <a:pPr lvl="0"/>
            <a:r>
              <a:rPr lang="tr-TR" dirty="0"/>
              <a:t>Yapması gereken görevleri yapmamak,</a:t>
            </a:r>
          </a:p>
          <a:p>
            <a:pPr lvl="0"/>
            <a:r>
              <a:rPr lang="tr-TR" dirty="0"/>
              <a:t>Kılık-kıyafete ilişkin mevzuat hükümlerine uymamak,</a:t>
            </a:r>
          </a:p>
          <a:p>
            <a:r>
              <a:rPr lang="tr-TR" dirty="0" smtClean="0"/>
              <a:t>Tütün </a:t>
            </a:r>
            <a:r>
              <a:rPr lang="tr-TR" dirty="0"/>
              <a:t>ve tütün mamullerini bulundurmak veya kullanmak,</a:t>
            </a:r>
          </a:p>
          <a:p>
            <a:pPr lvl="0"/>
            <a:r>
              <a:rPr lang="tr-TR" dirty="0"/>
              <a:t>Başkasına ait eşyayı izinsiz almak veya kullanmak,</a:t>
            </a:r>
          </a:p>
          <a:p>
            <a:pPr lvl="0"/>
            <a:r>
              <a:rPr lang="tr-TR" dirty="0"/>
              <a:t>Yalan söylemek,</a:t>
            </a:r>
          </a:p>
          <a:p>
            <a:pPr lvl="0"/>
            <a:r>
              <a:rPr lang="tr-TR" dirty="0" smtClean="0"/>
              <a:t>Okula </a:t>
            </a:r>
            <a:r>
              <a:rPr lang="tr-TR" dirty="0"/>
              <a:t>geldiği hâlde özürsüz eğitim ve öğretim faaliyetlerine, törenlere, sosyal etkinliklere </a:t>
            </a:r>
            <a:r>
              <a:rPr lang="tr-TR" dirty="0" smtClean="0"/>
              <a:t>ve</a:t>
            </a:r>
            <a:r>
              <a:rPr lang="tr-TR" b="1" dirty="0"/>
              <a:t> </a:t>
            </a:r>
            <a:r>
              <a:rPr lang="tr-TR" dirty="0" smtClean="0"/>
              <a:t>geç </a:t>
            </a:r>
            <a:r>
              <a:rPr lang="tr-TR" dirty="0"/>
              <a:t>katılmak veya bunlardan erken ayrılmak,</a:t>
            </a:r>
          </a:p>
          <a:p>
            <a:pPr lvl="0"/>
            <a:r>
              <a:rPr lang="tr-TR" dirty="0" smtClean="0"/>
              <a:t>Okul </a:t>
            </a:r>
            <a:r>
              <a:rPr lang="tr-TR" dirty="0"/>
              <a:t>kütüphanesi, atölye, laboratuvar, pansiyon veya diğer bölümlerden aldığı kitap, araç-gereç ve malzemeyi, eksik vermek veya kötü kullanmak,</a:t>
            </a:r>
          </a:p>
          <a:p>
            <a:r>
              <a:rPr lang="tr-TR" dirty="0" smtClean="0"/>
              <a:t> </a:t>
            </a:r>
            <a:r>
              <a:rPr lang="tr-TR" dirty="0"/>
              <a:t>Kaba ve saygısız davranmak,</a:t>
            </a:r>
          </a:p>
          <a:p>
            <a:pPr lvl="0"/>
            <a:r>
              <a:rPr lang="tr-TR" dirty="0" smtClean="0"/>
              <a:t>Dersin </a:t>
            </a:r>
            <a:r>
              <a:rPr lang="tr-TR" dirty="0"/>
              <a:t>ve ders dışı eğitim faaliyetlerinin akışını ve düzenini bozacak davranışlarda bulunmak,</a:t>
            </a:r>
          </a:p>
          <a:p>
            <a:endParaRPr lang="tr-TR" sz="2900" b="1" dirty="0">
              <a:solidFill>
                <a:schemeClr val="tx1"/>
              </a:solidFill>
            </a:endParaRPr>
          </a:p>
        </p:txBody>
      </p:sp>
    </p:spTree>
    <p:extLst>
      <p:ext uri="{BB962C8B-B14F-4D97-AF65-F5344CB8AC3E}">
        <p14:creationId xmlns:p14="http://schemas.microsoft.com/office/powerpoint/2010/main" val="362907662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Yazı Tipi">
  <a:themeElements>
    <a:clrScheme name="Wood Type Yazı Tipi">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Yazı Tipi">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Yazı Tipi">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ppt/theme/theme2.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Organic</Template>
  <TotalTime>892</TotalTime>
  <Words>1674</Words>
  <Application>Microsoft Office PowerPoint</Application>
  <PresentationFormat>Geniş ekran</PresentationFormat>
  <Paragraphs>211</Paragraphs>
  <Slides>24</Slides>
  <Notes>0</Notes>
  <HiddenSlides>0</HiddenSlides>
  <MMClips>0</MMClips>
  <ScaleCrop>false</ScaleCrop>
  <HeadingPairs>
    <vt:vector size="6" baseType="variant">
      <vt:variant>
        <vt:lpstr>Kullanılan Yazı Tipleri</vt:lpstr>
      </vt:variant>
      <vt:variant>
        <vt:i4>7</vt:i4>
      </vt:variant>
      <vt:variant>
        <vt:lpstr>Tema</vt:lpstr>
      </vt:variant>
      <vt:variant>
        <vt:i4>2</vt:i4>
      </vt:variant>
      <vt:variant>
        <vt:lpstr>Slayt Başlıkları</vt:lpstr>
      </vt:variant>
      <vt:variant>
        <vt:i4>24</vt:i4>
      </vt:variant>
    </vt:vector>
  </HeadingPairs>
  <TitlesOfParts>
    <vt:vector size="33" baseType="lpstr">
      <vt:lpstr>Arial Rounded MT Bold</vt:lpstr>
      <vt:lpstr>Comic Sans MS</vt:lpstr>
      <vt:lpstr>Franklin Gothic Book</vt:lpstr>
      <vt:lpstr>Rockwell</vt:lpstr>
      <vt:lpstr>Rockwell Condensed</vt:lpstr>
      <vt:lpstr>Times New Roman</vt:lpstr>
      <vt:lpstr>Wingdings</vt:lpstr>
      <vt:lpstr>Wood Type Yazı Tipi</vt:lpstr>
      <vt:lpstr>Crop</vt:lpstr>
      <vt:lpstr> 2023-2024  EĞİTİM ÖĞRETİM YILI  15 TEMMUZ ŞEHİTLERİ ANADOLU LİSESİ 9.SINIF  ORYANTASYON SUNUMU</vt:lpstr>
      <vt:lpstr>SUNUMUN İÇERİĞİ </vt:lpstr>
      <vt:lpstr>PowerPoint Sunusu</vt:lpstr>
      <vt:lpstr>Okul Kuralları </vt:lpstr>
      <vt:lpstr>Açık liseye geçişler </vt:lpstr>
      <vt:lpstr>Meslek lisesine ve Meseme[mesleki eğitim merkezleri]  geçişler</vt:lpstr>
      <vt:lpstr>DİSİPLİN CEZALARI</vt:lpstr>
      <vt:lpstr>DİSİPLİN CEZALARI</vt:lpstr>
      <vt:lpstr>Disiplin cezasını gerektiren davranış ve fiiller:</vt:lpstr>
      <vt:lpstr>Kınama cezasını gerektiren davranışlar ve fiiller şunlardır:  </vt:lpstr>
      <vt:lpstr>Okuldan kısa süreli uzaklaştırma cezasını gerektiren fiil ve davranışlar; </vt:lpstr>
      <vt:lpstr>Okuldan kısa süreli uzaklaştırma cezasını gerektiren fiil ve davranışlar; </vt:lpstr>
      <vt:lpstr>Okul değiştirme cezasını gerektiren fiil ve davranışlar;</vt:lpstr>
      <vt:lpstr>Okul değiştirme cezasını gerektiren fiil ve davranışlar;</vt:lpstr>
      <vt:lpstr>Örgün eğitim dışına çıkarma cezasını gerektiren davranışlar;</vt:lpstr>
      <vt:lpstr>Örgün eğitim dışına çıkarma cezasını gerektiren davranışlar;</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NouS/TncTR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2019-2020  EĞİTİM ÖĞRETİM YILI  15 TEMMUZ ŞEHİTLERİ ANADOLU LİSESİ 9.SINIF  ORYANTASYON SUNUMU</dc:title>
  <dc:creator>Windows Kullanıcısı</dc:creator>
  <cp:lastModifiedBy>Okul</cp:lastModifiedBy>
  <cp:revision>36</cp:revision>
  <dcterms:created xsi:type="dcterms:W3CDTF">2019-09-16T13:38:57Z</dcterms:created>
  <dcterms:modified xsi:type="dcterms:W3CDTF">2023-09-13T11:53:04Z</dcterms:modified>
</cp:coreProperties>
</file>